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sldIdLst>
    <p:sldId id="284" r:id="rId5"/>
    <p:sldId id="283" r:id="rId6"/>
    <p:sldId id="443" r:id="rId7"/>
    <p:sldId id="472" r:id="rId8"/>
    <p:sldId id="465" r:id="rId9"/>
    <p:sldId id="289" r:id="rId10"/>
    <p:sldId id="440" r:id="rId11"/>
    <p:sldId id="291" r:id="rId12"/>
    <p:sldId id="466" r:id="rId13"/>
    <p:sldId id="311" r:id="rId14"/>
    <p:sldId id="441" r:id="rId15"/>
    <p:sldId id="467" r:id="rId16"/>
    <p:sldId id="290" r:id="rId17"/>
    <p:sldId id="468" r:id="rId18"/>
    <p:sldId id="296" r:id="rId19"/>
    <p:sldId id="469" r:id="rId20"/>
    <p:sldId id="294" r:id="rId21"/>
    <p:sldId id="462" r:id="rId22"/>
    <p:sldId id="447" r:id="rId23"/>
    <p:sldId id="295" r:id="rId24"/>
    <p:sldId id="442" r:id="rId25"/>
    <p:sldId id="299" r:id="rId26"/>
    <p:sldId id="300" r:id="rId27"/>
    <p:sldId id="455" r:id="rId28"/>
    <p:sldId id="470" r:id="rId29"/>
    <p:sldId id="303" r:id="rId30"/>
    <p:sldId id="471" r:id="rId31"/>
    <p:sldId id="304" r:id="rId32"/>
    <p:sldId id="453" r:id="rId33"/>
    <p:sldId id="452" r:id="rId34"/>
    <p:sldId id="464" r:id="rId35"/>
    <p:sldId id="305" r:id="rId36"/>
    <p:sldId id="306" r:id="rId37"/>
    <p:sldId id="307" r:id="rId38"/>
    <p:sldId id="473" r:id="rId39"/>
    <p:sldId id="256" r:id="rId4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oye Valerie (DRP)" initials="AV(" lastIdx="1" clrIdx="0">
    <p:extLst>
      <p:ext uri="{19B8F6BF-5375-455C-9EA6-DF929625EA0E}">
        <p15:presenceInfo xmlns:p15="http://schemas.microsoft.com/office/powerpoint/2012/main" userId="S::Valerie.Annoye@police.belgium.eu::0a8526d6-3733-4f03-929d-9b6b3d6e34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1CC901-D1D5-4AA1-AE35-182960F3C789}" type="datetimeFigureOut">
              <a:rPr lang="fr-BE" smtClean="0"/>
              <a:t>06-09-23</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8CFFC1-E299-4AD6-AA79-916F330045F5}" type="slidenum">
              <a:rPr lang="fr-BE" smtClean="0"/>
              <a:t>‹#›</a:t>
            </a:fld>
            <a:endParaRPr lang="fr-BE"/>
          </a:p>
        </p:txBody>
      </p:sp>
    </p:spTree>
    <p:extLst>
      <p:ext uri="{BB962C8B-B14F-4D97-AF65-F5344CB8AC3E}">
        <p14:creationId xmlns:p14="http://schemas.microsoft.com/office/powerpoint/2010/main" val="3296293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Voorstelling</a:t>
            </a:r>
            <a:r>
              <a:rPr lang="nl-BE" baseline="0" dirty="0"/>
              <a:t> Elke en Els (+ Erika), werkzaam op de selectiedienst, VH afname evaluatie van de beroepskennis, assessoren </a:t>
            </a:r>
            <a:r>
              <a:rPr lang="nl-BE" baseline="0" dirty="0" err="1"/>
              <a:t>PPn</a:t>
            </a:r>
            <a:endParaRPr lang="nl-BE" dirty="0"/>
          </a:p>
        </p:txBody>
      </p:sp>
      <p:sp>
        <p:nvSpPr>
          <p:cNvPr id="4" name="Tijdelijke aanduiding voor dianummer 3"/>
          <p:cNvSpPr>
            <a:spLocks noGrp="1"/>
          </p:cNvSpPr>
          <p:nvPr>
            <p:ph type="sldNum" sz="quarter" idx="10"/>
          </p:nvPr>
        </p:nvSpPr>
        <p:spPr/>
        <p:txBody>
          <a:bodyPr/>
          <a:lstStyle/>
          <a:p>
            <a:fld id="{7D130C2E-BDED-457E-8091-9F7BA39FBC68}" type="slidenum">
              <a:rPr lang="nl-BE" smtClean="0"/>
              <a:t>1</a:t>
            </a:fld>
            <a:endParaRPr lang="nl-BE"/>
          </a:p>
        </p:txBody>
      </p:sp>
    </p:spTree>
    <p:extLst>
      <p:ext uri="{BB962C8B-B14F-4D97-AF65-F5344CB8AC3E}">
        <p14:creationId xmlns:p14="http://schemas.microsoft.com/office/powerpoint/2010/main" val="157274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7D130C2E-BDED-457E-8091-9F7BA39FBC68}" type="slidenum">
              <a:rPr lang="nl-BE" smtClean="0"/>
              <a:t>14</a:t>
            </a:fld>
            <a:endParaRPr lang="nl-BE"/>
          </a:p>
        </p:txBody>
      </p:sp>
    </p:spTree>
    <p:extLst>
      <p:ext uri="{BB962C8B-B14F-4D97-AF65-F5344CB8AC3E}">
        <p14:creationId xmlns:p14="http://schemas.microsoft.com/office/powerpoint/2010/main" val="2690274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9-puntenschaal</a:t>
            </a:r>
          </a:p>
          <a:p>
            <a:endParaRPr lang="nl-BE" dirty="0"/>
          </a:p>
        </p:txBody>
      </p:sp>
      <p:sp>
        <p:nvSpPr>
          <p:cNvPr id="4" name="Slide Number Placeholder 3"/>
          <p:cNvSpPr>
            <a:spLocks noGrp="1"/>
          </p:cNvSpPr>
          <p:nvPr>
            <p:ph type="sldNum" sz="quarter" idx="5"/>
          </p:nvPr>
        </p:nvSpPr>
        <p:spPr/>
        <p:txBody>
          <a:bodyPr/>
          <a:lstStyle/>
          <a:p>
            <a:fld id="{7D130C2E-BDED-457E-8091-9F7BA39FBC68}" type="slidenum">
              <a:rPr lang="nl-BE" smtClean="0"/>
              <a:t>15</a:t>
            </a:fld>
            <a:endParaRPr lang="nl-BE"/>
          </a:p>
        </p:txBody>
      </p:sp>
    </p:spTree>
    <p:extLst>
      <p:ext uri="{BB962C8B-B14F-4D97-AF65-F5344CB8AC3E}">
        <p14:creationId xmlns:p14="http://schemas.microsoft.com/office/powerpoint/2010/main" val="3521906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7D130C2E-BDED-457E-8091-9F7BA39FBC68}" type="slidenum">
              <a:rPr lang="nl-BE" smtClean="0"/>
              <a:t>16</a:t>
            </a:fld>
            <a:endParaRPr lang="nl-BE"/>
          </a:p>
        </p:txBody>
      </p:sp>
    </p:spTree>
    <p:extLst>
      <p:ext uri="{BB962C8B-B14F-4D97-AF65-F5344CB8AC3E}">
        <p14:creationId xmlns:p14="http://schemas.microsoft.com/office/powerpoint/2010/main" val="455376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PP vanaf: 21 mei 2019</a:t>
            </a:r>
          </a:p>
          <a:p>
            <a:r>
              <a:rPr lang="nl-BE" dirty="0"/>
              <a:t>Hierop geslaagd dan naar SS (cascadesysteem)</a:t>
            </a:r>
          </a:p>
        </p:txBody>
      </p:sp>
      <p:sp>
        <p:nvSpPr>
          <p:cNvPr id="4" name="Tijdelijke aanduiding voor dianummer 3"/>
          <p:cNvSpPr>
            <a:spLocks noGrp="1"/>
          </p:cNvSpPr>
          <p:nvPr>
            <p:ph type="sldNum" sz="quarter" idx="10"/>
          </p:nvPr>
        </p:nvSpPr>
        <p:spPr/>
        <p:txBody>
          <a:bodyPr/>
          <a:lstStyle/>
          <a:p>
            <a:fld id="{7D130C2E-BDED-457E-8091-9F7BA39FBC68}" type="slidenum">
              <a:rPr lang="nl-BE" smtClean="0"/>
              <a:t>17</a:t>
            </a:fld>
            <a:endParaRPr lang="nl-BE"/>
          </a:p>
        </p:txBody>
      </p:sp>
    </p:spTree>
    <p:extLst>
      <p:ext uri="{BB962C8B-B14F-4D97-AF65-F5344CB8AC3E}">
        <p14:creationId xmlns:p14="http://schemas.microsoft.com/office/powerpoint/2010/main" val="2514609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Competentiemodel toevoegen!</a:t>
            </a:r>
          </a:p>
        </p:txBody>
      </p:sp>
      <p:sp>
        <p:nvSpPr>
          <p:cNvPr id="4" name="Slide Number Placeholder 3"/>
          <p:cNvSpPr>
            <a:spLocks noGrp="1"/>
          </p:cNvSpPr>
          <p:nvPr>
            <p:ph type="sldNum" sz="quarter" idx="5"/>
          </p:nvPr>
        </p:nvSpPr>
        <p:spPr/>
        <p:txBody>
          <a:bodyPr/>
          <a:lstStyle/>
          <a:p>
            <a:fld id="{7D130C2E-BDED-457E-8091-9F7BA39FBC68}" type="slidenum">
              <a:rPr lang="nl-BE" smtClean="0"/>
              <a:t>20</a:t>
            </a:fld>
            <a:endParaRPr lang="nl-BE"/>
          </a:p>
        </p:txBody>
      </p:sp>
    </p:spTree>
    <p:extLst>
      <p:ext uri="{BB962C8B-B14F-4D97-AF65-F5344CB8AC3E}">
        <p14:creationId xmlns:p14="http://schemas.microsoft.com/office/powerpoint/2010/main" val="3688437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Competentiemodel toevoegen!</a:t>
            </a:r>
          </a:p>
        </p:txBody>
      </p:sp>
      <p:sp>
        <p:nvSpPr>
          <p:cNvPr id="4" name="Slide Number Placeholder 3"/>
          <p:cNvSpPr>
            <a:spLocks noGrp="1"/>
          </p:cNvSpPr>
          <p:nvPr>
            <p:ph type="sldNum" sz="quarter" idx="5"/>
          </p:nvPr>
        </p:nvSpPr>
        <p:spPr/>
        <p:txBody>
          <a:bodyPr/>
          <a:lstStyle/>
          <a:p>
            <a:fld id="{7D130C2E-BDED-457E-8091-9F7BA39FBC68}" type="slidenum">
              <a:rPr lang="nl-BE" smtClean="0"/>
              <a:t>22</a:t>
            </a:fld>
            <a:endParaRPr lang="nl-BE"/>
          </a:p>
        </p:txBody>
      </p:sp>
    </p:spTree>
    <p:extLst>
      <p:ext uri="{BB962C8B-B14F-4D97-AF65-F5344CB8AC3E}">
        <p14:creationId xmlns:p14="http://schemas.microsoft.com/office/powerpoint/2010/main" val="3611494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Mondeling benoemen: dit is van toepassing op de beoordeling van PP en SS</a:t>
            </a:r>
          </a:p>
        </p:txBody>
      </p:sp>
      <p:sp>
        <p:nvSpPr>
          <p:cNvPr id="4" name="Slide Number Placeholder 3"/>
          <p:cNvSpPr>
            <a:spLocks noGrp="1"/>
          </p:cNvSpPr>
          <p:nvPr>
            <p:ph type="sldNum" sz="quarter" idx="5"/>
          </p:nvPr>
        </p:nvSpPr>
        <p:spPr/>
        <p:txBody>
          <a:bodyPr/>
          <a:lstStyle/>
          <a:p>
            <a:fld id="{7D130C2E-BDED-457E-8091-9F7BA39FBC68}" type="slidenum">
              <a:rPr lang="nl-BE" smtClean="0"/>
              <a:t>23</a:t>
            </a:fld>
            <a:endParaRPr lang="nl-BE"/>
          </a:p>
        </p:txBody>
      </p:sp>
    </p:spTree>
    <p:extLst>
      <p:ext uri="{BB962C8B-B14F-4D97-AF65-F5344CB8AC3E}">
        <p14:creationId xmlns:p14="http://schemas.microsoft.com/office/powerpoint/2010/main" val="619195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7D130C2E-BDED-457E-8091-9F7BA39FBC68}" type="slidenum">
              <a:rPr lang="nl-BE" smtClean="0"/>
              <a:t>25</a:t>
            </a:fld>
            <a:endParaRPr lang="nl-BE"/>
          </a:p>
        </p:txBody>
      </p:sp>
    </p:spTree>
    <p:extLst>
      <p:ext uri="{BB962C8B-B14F-4D97-AF65-F5344CB8AC3E}">
        <p14:creationId xmlns:p14="http://schemas.microsoft.com/office/powerpoint/2010/main" val="566971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7D130C2E-BDED-457E-8091-9F7BA39FBC68}" type="slidenum">
              <a:rPr lang="nl-BE" smtClean="0"/>
              <a:t>27</a:t>
            </a:fld>
            <a:endParaRPr lang="nl-BE"/>
          </a:p>
        </p:txBody>
      </p:sp>
    </p:spTree>
    <p:extLst>
      <p:ext uri="{BB962C8B-B14F-4D97-AF65-F5344CB8AC3E}">
        <p14:creationId xmlns:p14="http://schemas.microsoft.com/office/powerpoint/2010/main" val="1712004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Datum</a:t>
            </a:r>
            <a:r>
              <a:rPr lang="nl-BE" baseline="0" dirty="0"/>
              <a:t> delibss wss 24/6 (best niet meedelen aan kndn)</a:t>
            </a:r>
          </a:p>
          <a:p>
            <a:endParaRPr lang="nl-BE" baseline="0" dirty="0"/>
          </a:p>
          <a:p>
            <a:r>
              <a:rPr lang="nl-BE" baseline="0" dirty="0"/>
              <a:t>Dezelfde regelgeving is van toepassing:</a:t>
            </a:r>
          </a:p>
          <a:p>
            <a:r>
              <a:rPr lang="nl-BE" sz="1200" i="1" cap="small" dirty="0">
                <a:solidFill>
                  <a:srgbClr val="002060"/>
                </a:solidFill>
              </a:rPr>
              <a:t>Iedere kandidaat die minimum één score van 1 OF meer dan twee scores minder dan 4 heeft behaald, 	bezit momenteel niet de persoonlijkheidskenmerken die hem toelaten een ambt van het gespecialiseerd 	middenkader bij de politie uit te oefenen. </a:t>
            </a:r>
            <a:endParaRPr lang="nl-BE" dirty="0"/>
          </a:p>
        </p:txBody>
      </p:sp>
      <p:sp>
        <p:nvSpPr>
          <p:cNvPr id="4" name="Tijdelijke aanduiding voor dianummer 3"/>
          <p:cNvSpPr>
            <a:spLocks noGrp="1"/>
          </p:cNvSpPr>
          <p:nvPr>
            <p:ph type="sldNum" sz="quarter" idx="10"/>
          </p:nvPr>
        </p:nvSpPr>
        <p:spPr/>
        <p:txBody>
          <a:bodyPr/>
          <a:lstStyle/>
          <a:p>
            <a:fld id="{7D130C2E-BDED-457E-8091-9F7BA39FBC68}" type="slidenum">
              <a:rPr lang="nl-BE" smtClean="0"/>
              <a:t>28</a:t>
            </a:fld>
            <a:endParaRPr lang="nl-BE"/>
          </a:p>
        </p:txBody>
      </p:sp>
    </p:spTree>
    <p:extLst>
      <p:ext uri="{BB962C8B-B14F-4D97-AF65-F5344CB8AC3E}">
        <p14:creationId xmlns:p14="http://schemas.microsoft.com/office/powerpoint/2010/main" val="669408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Beveiligingskader erbij vermelden</a:t>
            </a:r>
          </a:p>
        </p:txBody>
      </p:sp>
      <p:sp>
        <p:nvSpPr>
          <p:cNvPr id="4" name="Slide Number Placeholder 3"/>
          <p:cNvSpPr>
            <a:spLocks noGrp="1"/>
          </p:cNvSpPr>
          <p:nvPr>
            <p:ph type="sldNum" sz="quarter" idx="5"/>
          </p:nvPr>
        </p:nvSpPr>
        <p:spPr/>
        <p:txBody>
          <a:bodyPr/>
          <a:lstStyle/>
          <a:p>
            <a:fld id="{7D130C2E-BDED-457E-8091-9F7BA39FBC68}" type="slidenum">
              <a:rPr lang="nl-BE" smtClean="0"/>
              <a:t>2</a:t>
            </a:fld>
            <a:endParaRPr lang="nl-BE"/>
          </a:p>
        </p:txBody>
      </p:sp>
    </p:spTree>
    <p:extLst>
      <p:ext uri="{BB962C8B-B14F-4D97-AF65-F5344CB8AC3E}">
        <p14:creationId xmlns:p14="http://schemas.microsoft.com/office/powerpoint/2010/main" val="483339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Datum</a:t>
            </a:r>
            <a:r>
              <a:rPr lang="nl-BE" baseline="0" dirty="0"/>
              <a:t> delibss wss 24/6 (best niet meedelen aan kndn)</a:t>
            </a:r>
          </a:p>
          <a:p>
            <a:endParaRPr lang="nl-BE" baseline="0" dirty="0"/>
          </a:p>
          <a:p>
            <a:r>
              <a:rPr lang="nl-BE" baseline="0" dirty="0"/>
              <a:t>Dezelfde regelgeving is van toepassing:</a:t>
            </a:r>
          </a:p>
          <a:p>
            <a:r>
              <a:rPr lang="nl-BE" sz="1200" i="1" cap="small" dirty="0">
                <a:solidFill>
                  <a:srgbClr val="002060"/>
                </a:solidFill>
              </a:rPr>
              <a:t>Iedere kandidaat die minimum één score van 1 OF meer dan twee scores minder dan 4 heeft behaald, 	bezit momenteel niet de persoonlijkheidskenmerken die hem toelaten een ambt van het gespecialiseerd 	middenkader bij de politie uit te oefenen. </a:t>
            </a:r>
            <a:endParaRPr lang="nl-BE" dirty="0"/>
          </a:p>
        </p:txBody>
      </p:sp>
      <p:sp>
        <p:nvSpPr>
          <p:cNvPr id="4" name="Tijdelijke aanduiding voor dianummer 3"/>
          <p:cNvSpPr>
            <a:spLocks noGrp="1"/>
          </p:cNvSpPr>
          <p:nvPr>
            <p:ph type="sldNum" sz="quarter" idx="10"/>
          </p:nvPr>
        </p:nvSpPr>
        <p:spPr/>
        <p:txBody>
          <a:bodyPr/>
          <a:lstStyle/>
          <a:p>
            <a:fld id="{7D130C2E-BDED-457E-8091-9F7BA39FBC68}" type="slidenum">
              <a:rPr lang="nl-BE" smtClean="0"/>
              <a:t>30</a:t>
            </a:fld>
            <a:endParaRPr lang="nl-BE"/>
          </a:p>
        </p:txBody>
      </p:sp>
    </p:spTree>
    <p:extLst>
      <p:ext uri="{BB962C8B-B14F-4D97-AF65-F5344CB8AC3E}">
        <p14:creationId xmlns:p14="http://schemas.microsoft.com/office/powerpoint/2010/main" val="4262842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nl-BE" b="1" dirty="0">
                <a:solidFill>
                  <a:srgbClr val="FF0000"/>
                </a:solidFill>
              </a:rPr>
              <a:t>Checken of dit correct is?</a:t>
            </a:r>
          </a:p>
          <a:p>
            <a:pPr marL="0" indent="0">
              <a:buFont typeface="Arial" panose="020B0604020202020204" pitchFamily="34" charset="0"/>
              <a:buNone/>
            </a:pPr>
            <a:endParaRPr lang="nl-BE" dirty="0">
              <a:solidFill>
                <a:srgbClr val="FF0000"/>
              </a:solidFill>
            </a:endParaRPr>
          </a:p>
          <a:p>
            <a:pPr marL="171450" indent="-171450">
              <a:buFont typeface="Arial" panose="020B0604020202020204" pitchFamily="34" charset="0"/>
              <a:buChar char="•"/>
            </a:pPr>
            <a:r>
              <a:rPr lang="nl-BE" dirty="0"/>
              <a:t>(Opleiding 1/10/2019 = 15 maanden.)</a:t>
            </a:r>
          </a:p>
          <a:p>
            <a:pPr marL="171450" indent="-171450">
              <a:buFont typeface="Arial" panose="020B0604020202020204" pitchFamily="34" charset="0"/>
              <a:buChar char="•"/>
            </a:pPr>
            <a:r>
              <a:rPr lang="nl-BE" dirty="0"/>
              <a:t>DGJ = Federale gerechtelijke politie</a:t>
            </a:r>
          </a:p>
          <a:p>
            <a:pPr marL="171450" indent="-171450">
              <a:buFont typeface="Arial" panose="020B0604020202020204" pitchFamily="34" charset="0"/>
              <a:buChar char="•"/>
            </a:pPr>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Tewerkstelling: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dirty="0"/>
              <a:t>ICT: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dirty="0"/>
              <a:t>= na de opleiding toegewezen aan een van de gedeconcentreerde gerechtelijke directies of aan FCCU te Brussel in functie van capacitaire noden op dat ogenblik.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BE"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dirty="0"/>
              <a:t>Centraal niveau: FCCU (Federal Computer Crime Unit) -&gt; onderzoek naar informaticacriminaliteit binnen complexe ICT-omgevingen en onderzoek naar aanvallen op gevoelige infrastructuren.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dirty="0"/>
              <a:t>Ondersteuning aan operationele eenheden, zoals anti-corruptiedienst en dienst ter bestrijding van economische en financiële criminaliteit alsook inspectiediesten zoals Comité P en Algemene Inspectie.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dirty="0"/>
              <a:t>Gedeconcentreerd niveau: RCCU bij FGP -&gt; gespecialiseerde eenheden belast met ondersteuning van zowel federale als lokale politie bij analyse van inbeslaggenomen informaticamateriaal in het kader van gerechtelijke onderzoeken + belast met voeren van onderzoeken naar informaticacriminaliteit binnen hun gerechtelijk arrondissement.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B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dirty="0"/>
              <a:t>Ecofin: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dirty="0"/>
              <a:t>= na de opleiding toegewezen aan een van de gerechtelijke arrondissementen of op centraal niveau bij CDGEFID of CDBC.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BE"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dirty="0"/>
              <a:t>Centraal niveau: DGJ (federale gerechtelijke politie) -&gt; strijd tegen sociale, fiscale, economische en financiële criminaliteit.</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dirty="0"/>
              <a:t>CDGEFID: onderzoek naar financiële en economische misdrijven</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dirty="0"/>
              <a:t>CDBC: onderzoek naar corruptie en openbare fraude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dirty="0"/>
              <a:t>Gedeconcentreerd niveau (gerechtelijke arrondissementen) -&gt; onderzoek met betrekking tot zware of georganiseerde sociale, fiscale, economische en financiële misdrijven.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dirty="0"/>
              <a:t>Bijstand aan recherchediensten van de Lokale Politie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BE" dirty="0"/>
          </a:p>
        </p:txBody>
      </p:sp>
      <p:sp>
        <p:nvSpPr>
          <p:cNvPr id="4" name="Slide Number Placeholder 3"/>
          <p:cNvSpPr>
            <a:spLocks noGrp="1"/>
          </p:cNvSpPr>
          <p:nvPr>
            <p:ph type="sldNum" sz="quarter" idx="5"/>
          </p:nvPr>
        </p:nvSpPr>
        <p:spPr/>
        <p:txBody>
          <a:bodyPr/>
          <a:lstStyle/>
          <a:p>
            <a:fld id="{7D130C2E-BDED-457E-8091-9F7BA39FBC68}" type="slidenum">
              <a:rPr lang="nl-BE" smtClean="0"/>
              <a:t>32</a:t>
            </a:fld>
            <a:endParaRPr lang="nl-BE"/>
          </a:p>
        </p:txBody>
      </p:sp>
    </p:spTree>
    <p:extLst>
      <p:ext uri="{BB962C8B-B14F-4D97-AF65-F5344CB8AC3E}">
        <p14:creationId xmlns:p14="http://schemas.microsoft.com/office/powerpoint/2010/main" val="470530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u="sng" dirty="0"/>
              <a:t>Specialisten:</a:t>
            </a:r>
          </a:p>
          <a:p>
            <a:pPr marL="171450" indent="-171450">
              <a:buFontTx/>
              <a:buChar char="-"/>
            </a:pPr>
            <a:r>
              <a:rPr lang="nl-BE" dirty="0"/>
              <a:t>Ecofin: aan hen vragen wie er mag gecontacteerd worden door kandidaten</a:t>
            </a:r>
          </a:p>
          <a:p>
            <a:pPr marL="171450" indent="-171450">
              <a:buFontTx/>
              <a:buChar char="-"/>
            </a:pPr>
            <a:r>
              <a:rPr lang="nl-BE" dirty="0"/>
              <a:t>ICT: </a:t>
            </a:r>
          </a:p>
          <a:p>
            <a:pPr marL="628650" lvl="1" indent="-171450">
              <a:buFontTx/>
              <a:buChar char="-"/>
            </a:pPr>
            <a:r>
              <a:rPr lang="nl-BE" dirty="0"/>
              <a:t>COENRAETS Walter: 02 743 73 32 (FCCU)</a:t>
            </a:r>
          </a:p>
          <a:p>
            <a:pPr marL="628650" lvl="1" indent="-171450">
              <a:buFontTx/>
              <a:buChar char="-"/>
            </a:pPr>
            <a:r>
              <a:rPr lang="nl-BE" dirty="0"/>
              <a:t>VAN DEN BERGHE Johan: 03 217 82 41 (RCCU Antwerpen)</a:t>
            </a:r>
          </a:p>
          <a:p>
            <a:pPr marL="628650" lvl="1" indent="-171450">
              <a:buFontTx/>
              <a:buChar char="-"/>
            </a:pPr>
            <a:r>
              <a:rPr lang="nl-BE" dirty="0"/>
              <a:t>BOGAERT Joachim: 02 223 95 23 (RCCU Brussel)</a:t>
            </a:r>
          </a:p>
          <a:p>
            <a:pPr marL="628650" lvl="1" indent="-171450">
              <a:buFontTx/>
              <a:buChar char="-"/>
            </a:pPr>
            <a:r>
              <a:rPr lang="nl-BE" dirty="0"/>
              <a:t>VAN DER BIEST Wim: 09 237 15 09 (RCCU Gent)</a:t>
            </a:r>
          </a:p>
        </p:txBody>
      </p:sp>
      <p:sp>
        <p:nvSpPr>
          <p:cNvPr id="4" name="Slide Number Placeholder 3"/>
          <p:cNvSpPr>
            <a:spLocks noGrp="1"/>
          </p:cNvSpPr>
          <p:nvPr>
            <p:ph type="sldNum" sz="quarter" idx="5"/>
          </p:nvPr>
        </p:nvSpPr>
        <p:spPr/>
        <p:txBody>
          <a:bodyPr/>
          <a:lstStyle/>
          <a:p>
            <a:fld id="{7D130C2E-BDED-457E-8091-9F7BA39FBC68}" type="slidenum">
              <a:rPr lang="nl-BE" smtClean="0"/>
              <a:t>33</a:t>
            </a:fld>
            <a:endParaRPr lang="nl-BE"/>
          </a:p>
        </p:txBody>
      </p:sp>
    </p:spTree>
    <p:extLst>
      <p:ext uri="{BB962C8B-B14F-4D97-AF65-F5344CB8AC3E}">
        <p14:creationId xmlns:p14="http://schemas.microsoft.com/office/powerpoint/2010/main" val="3309213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Specialisten:</a:t>
            </a:r>
          </a:p>
          <a:p>
            <a:pPr marL="171450" indent="-171450">
              <a:buFontTx/>
              <a:buChar char="-"/>
            </a:pPr>
            <a:r>
              <a:rPr lang="nl-BE" dirty="0"/>
              <a:t>Ecofin: aan hen vragen wie er mag gecontacteerd worden door kandidaten</a:t>
            </a:r>
          </a:p>
          <a:p>
            <a:pPr marL="171450" indent="-171450">
              <a:buFontTx/>
              <a:buChar char="-"/>
            </a:pPr>
            <a:r>
              <a:rPr lang="nl-BE" dirty="0"/>
              <a:t>ICT: </a:t>
            </a:r>
          </a:p>
        </p:txBody>
      </p:sp>
      <p:sp>
        <p:nvSpPr>
          <p:cNvPr id="4" name="Slide Number Placeholder 3"/>
          <p:cNvSpPr>
            <a:spLocks noGrp="1"/>
          </p:cNvSpPr>
          <p:nvPr>
            <p:ph type="sldNum" sz="quarter" idx="5"/>
          </p:nvPr>
        </p:nvSpPr>
        <p:spPr/>
        <p:txBody>
          <a:bodyPr/>
          <a:lstStyle/>
          <a:p>
            <a:fld id="{7D130C2E-BDED-457E-8091-9F7BA39FBC68}" type="slidenum">
              <a:rPr lang="nl-BE" smtClean="0"/>
              <a:t>34</a:t>
            </a:fld>
            <a:endParaRPr lang="nl-BE"/>
          </a:p>
        </p:txBody>
      </p:sp>
    </p:spTree>
    <p:extLst>
      <p:ext uri="{BB962C8B-B14F-4D97-AF65-F5344CB8AC3E}">
        <p14:creationId xmlns:p14="http://schemas.microsoft.com/office/powerpoint/2010/main" val="3342942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Veel succes.</a:t>
            </a:r>
          </a:p>
        </p:txBody>
      </p:sp>
      <p:sp>
        <p:nvSpPr>
          <p:cNvPr id="4" name="Tijdelijke aanduiding voor dianummer 3"/>
          <p:cNvSpPr>
            <a:spLocks noGrp="1"/>
          </p:cNvSpPr>
          <p:nvPr>
            <p:ph type="sldNum" sz="quarter" idx="10"/>
          </p:nvPr>
        </p:nvSpPr>
        <p:spPr/>
        <p:txBody>
          <a:bodyPr/>
          <a:lstStyle/>
          <a:p>
            <a:fld id="{7D130C2E-BDED-457E-8091-9F7BA39FBC68}" type="slidenum">
              <a:rPr lang="nl-BE" smtClean="0"/>
              <a:t>36</a:t>
            </a:fld>
            <a:endParaRPr lang="nl-BE"/>
          </a:p>
        </p:txBody>
      </p:sp>
    </p:spTree>
    <p:extLst>
      <p:ext uri="{BB962C8B-B14F-4D97-AF65-F5344CB8AC3E}">
        <p14:creationId xmlns:p14="http://schemas.microsoft.com/office/powerpoint/2010/main" val="3170861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7D130C2E-BDED-457E-8091-9F7BA39FBC68}" type="slidenum">
              <a:rPr lang="nl-BE" smtClean="0"/>
              <a:t>3</a:t>
            </a:fld>
            <a:endParaRPr lang="nl-BE"/>
          </a:p>
        </p:txBody>
      </p:sp>
    </p:spTree>
    <p:extLst>
      <p:ext uri="{BB962C8B-B14F-4D97-AF65-F5344CB8AC3E}">
        <p14:creationId xmlns:p14="http://schemas.microsoft.com/office/powerpoint/2010/main" val="16274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7D130C2E-BDED-457E-8091-9F7BA39FBC68}" type="slidenum">
              <a:rPr lang="nl-BE" smtClean="0"/>
              <a:t>5</a:t>
            </a:fld>
            <a:endParaRPr lang="nl-BE"/>
          </a:p>
        </p:txBody>
      </p:sp>
    </p:spTree>
    <p:extLst>
      <p:ext uri="{BB962C8B-B14F-4D97-AF65-F5344CB8AC3E}">
        <p14:creationId xmlns:p14="http://schemas.microsoft.com/office/powerpoint/2010/main" val="1361364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7D130C2E-BDED-457E-8091-9F7BA39FBC68}" type="slidenum">
              <a:rPr lang="nl-BE" smtClean="0"/>
              <a:t>6</a:t>
            </a:fld>
            <a:endParaRPr lang="nl-BE"/>
          </a:p>
        </p:txBody>
      </p:sp>
    </p:spTree>
    <p:extLst>
      <p:ext uri="{BB962C8B-B14F-4D97-AF65-F5344CB8AC3E}">
        <p14:creationId xmlns:p14="http://schemas.microsoft.com/office/powerpoint/2010/main" val="3380018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a:extLst>
              <a:ext uri="{FF2B5EF4-FFF2-40B4-BE49-F238E27FC236}">
                <a16:creationId xmlns:a16="http://schemas.microsoft.com/office/drawing/2014/main" id="{69A8D316-D0B9-45B1-A711-B5DDB6F68CE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Espace réservé des notes 2">
            <a:extLst>
              <a:ext uri="{FF2B5EF4-FFF2-40B4-BE49-F238E27FC236}">
                <a16:creationId xmlns:a16="http://schemas.microsoft.com/office/drawing/2014/main" id="{628E4BF1-7E48-4B49-B5C2-E2B1334E8E3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ltLang="fr-FR">
                <a:ea typeface="ＭＳ Ｐゴシック" panose="020B0600070205080204" pitchFamily="34" charset="-128"/>
              </a:rPr>
              <a:t>Au milieu c’est la moyenne. </a:t>
            </a:r>
          </a:p>
          <a:p>
            <a:r>
              <a:rPr lang="fr-BE" altLang="fr-FR">
                <a:ea typeface="ＭＳ Ｐゴシック" panose="020B0600070205080204" pitchFamily="34" charset="-128"/>
              </a:rPr>
              <a:t>On a un échantillon avec tous les résultats. Quand tu places ces résultats sur cette courbe </a:t>
            </a:r>
            <a:r>
              <a:rPr lang="fr-BE" altLang="fr-FR">
                <a:ea typeface="ＭＳ Ｐゴシック" panose="020B0600070205080204" pitchFamily="34" charset="-128"/>
                <a:sym typeface="Wingdings" panose="05000000000000000000" pitchFamily="2" charset="2"/>
              </a:rPr>
              <a:t> </a:t>
            </a:r>
            <a:r>
              <a:rPr lang="fr-BE" altLang="fr-FR">
                <a:ea typeface="ＭＳ Ｐゴシック" panose="020B0600070205080204" pitchFamily="34" charset="-128"/>
              </a:rPr>
              <a:t>Naturellement, cela créé cette courbe en forme de cloche.</a:t>
            </a:r>
          </a:p>
          <a:p>
            <a:r>
              <a:rPr lang="fr-BE" altLang="fr-FR">
                <a:ea typeface="ＭＳ Ｐゴシック" panose="020B0600070205080204" pitchFamily="34" charset="-128"/>
              </a:rPr>
              <a:t>L’avantage de son utilisation est qu’elle se déplace en fonction du groupe cible. Cad que la moyenne s’adapte </a:t>
            </a:r>
            <a:r>
              <a:rPr lang="fr-BE" altLang="fr-FR">
                <a:ea typeface="ＭＳ Ｐゴシック" panose="020B0600070205080204" pitchFamily="34" charset="-128"/>
                <a:sym typeface="Wingdings" panose="05000000000000000000" pitchFamily="2" charset="2"/>
              </a:rPr>
              <a:t> si la question est très facile , cette courbe se déplace vers la droite car la majorité des gens réussissent cette question et inversement, si la question est trop difficile, la  majorité se déplace vers la gauche. Il est normal de voir dans les tests le mixte de questions très difficiles  et très faciles. Ceci permet de mieux discriminer les candidats.</a:t>
            </a:r>
          </a:p>
          <a:p>
            <a:r>
              <a:rPr lang="fr-BE" altLang="fr-FR">
                <a:ea typeface="ＭＳ Ｐゴシック" panose="020B0600070205080204" pitchFamily="34" charset="-128"/>
                <a:sym typeface="Wingdings" panose="05000000000000000000" pitchFamily="2" charset="2"/>
              </a:rPr>
              <a:t>Ex la taille de tous les belges si on place les différentes tailles de la population belge. On distribue les différentes tailles. On voit alors apparaitre peu de personnes qui mesurent 1,20m , peu de personnes mesurant au-delà de 2,00m la moyenne de la population belge est de1,75m</a:t>
            </a:r>
            <a:endParaRPr lang="fr-BE" altLang="fr-FR">
              <a:ea typeface="ＭＳ Ｐゴシック" panose="020B0600070205080204" pitchFamily="34" charset="-128"/>
            </a:endParaRPr>
          </a:p>
        </p:txBody>
      </p:sp>
      <p:sp>
        <p:nvSpPr>
          <p:cNvPr id="44036" name="Espace réservé du numéro de diapositive 3">
            <a:extLst>
              <a:ext uri="{FF2B5EF4-FFF2-40B4-BE49-F238E27FC236}">
                <a16:creationId xmlns:a16="http://schemas.microsoft.com/office/drawing/2014/main" id="{1567E73B-1A94-426A-95B9-73620AEBC98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2400">
                <a:solidFill>
                  <a:schemeClr val="tx1"/>
                </a:solidFill>
                <a:latin typeface="Arial" panose="020B0604020202020204" pitchFamily="34" charset="0"/>
                <a:ea typeface="ＭＳ Ｐゴシック" panose="020B0600070205080204" pitchFamily="34" charset="-128"/>
              </a:defRPr>
            </a:lvl1pPr>
            <a:lvl2pPr marL="742950" indent="-285750" defTabSz="911225">
              <a:defRPr sz="2400">
                <a:solidFill>
                  <a:schemeClr val="tx1"/>
                </a:solidFill>
                <a:latin typeface="Arial" panose="020B0604020202020204" pitchFamily="34" charset="0"/>
                <a:ea typeface="ＭＳ Ｐゴシック" panose="020B0600070205080204" pitchFamily="34" charset="-128"/>
              </a:defRPr>
            </a:lvl2pPr>
            <a:lvl3pPr marL="1143000" indent="-228600" defTabSz="911225">
              <a:defRPr sz="2400">
                <a:solidFill>
                  <a:schemeClr val="tx1"/>
                </a:solidFill>
                <a:latin typeface="Arial" panose="020B0604020202020204" pitchFamily="34" charset="0"/>
                <a:ea typeface="ＭＳ Ｐゴシック" panose="020B0600070205080204" pitchFamily="34" charset="-128"/>
              </a:defRPr>
            </a:lvl3pPr>
            <a:lvl4pPr marL="1600200" indent="-228600" defTabSz="911225">
              <a:defRPr sz="2400">
                <a:solidFill>
                  <a:schemeClr val="tx1"/>
                </a:solidFill>
                <a:latin typeface="Arial" panose="020B0604020202020204" pitchFamily="34" charset="0"/>
                <a:ea typeface="ＭＳ Ｐゴシック" panose="020B0600070205080204" pitchFamily="34" charset="-128"/>
              </a:defRPr>
            </a:lvl4pPr>
            <a:lvl5pPr marL="2057400" indent="-228600" defTabSz="911225">
              <a:defRPr sz="24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8B38CE4-5E35-4DC4-B1D9-ECFF75739EF7}" type="slidenum">
              <a:rPr lang="en-US" altLang="fr-FR" sz="1200" smtClean="0"/>
              <a:pPr/>
              <a:t>7</a:t>
            </a:fld>
            <a:endParaRPr lang="en-US" altLang="fr-F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7D130C2E-BDED-457E-8091-9F7BA39FBC68}" type="slidenum">
              <a:rPr lang="nl-BE" smtClean="0"/>
              <a:t>9</a:t>
            </a:fld>
            <a:endParaRPr lang="nl-BE"/>
          </a:p>
        </p:txBody>
      </p:sp>
    </p:spTree>
    <p:extLst>
      <p:ext uri="{BB962C8B-B14F-4D97-AF65-F5344CB8AC3E}">
        <p14:creationId xmlns:p14="http://schemas.microsoft.com/office/powerpoint/2010/main" val="247546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7D130C2E-BDED-457E-8091-9F7BA39FBC68}" type="slidenum">
              <a:rPr lang="nl-BE" smtClean="0"/>
              <a:t>12</a:t>
            </a:fld>
            <a:endParaRPr lang="nl-BE"/>
          </a:p>
        </p:txBody>
      </p:sp>
    </p:spTree>
    <p:extLst>
      <p:ext uri="{BB962C8B-B14F-4D97-AF65-F5344CB8AC3E}">
        <p14:creationId xmlns:p14="http://schemas.microsoft.com/office/powerpoint/2010/main" val="98497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Geen andere datum</a:t>
            </a:r>
            <a:r>
              <a:rPr lang="nl-BE" baseline="0" dirty="0"/>
              <a:t> beschikbaar voor kandidaten die niet kunnen deelnemen.</a:t>
            </a:r>
            <a:br>
              <a:rPr lang="nl-BE" baseline="0" dirty="0"/>
            </a:br>
            <a:endParaRPr lang="nl-BE" dirty="0"/>
          </a:p>
        </p:txBody>
      </p:sp>
      <p:sp>
        <p:nvSpPr>
          <p:cNvPr id="4" name="Tijdelijke aanduiding voor dianummer 3"/>
          <p:cNvSpPr>
            <a:spLocks noGrp="1"/>
          </p:cNvSpPr>
          <p:nvPr>
            <p:ph type="sldNum" sz="quarter" idx="10"/>
          </p:nvPr>
        </p:nvSpPr>
        <p:spPr/>
        <p:txBody>
          <a:bodyPr/>
          <a:lstStyle/>
          <a:p>
            <a:fld id="{7D130C2E-BDED-457E-8091-9F7BA39FBC68}" type="slidenum">
              <a:rPr lang="nl-BE" smtClean="0"/>
              <a:t>13</a:t>
            </a:fld>
            <a:endParaRPr lang="nl-BE"/>
          </a:p>
        </p:txBody>
      </p:sp>
    </p:spTree>
    <p:extLst>
      <p:ext uri="{BB962C8B-B14F-4D97-AF65-F5344CB8AC3E}">
        <p14:creationId xmlns:p14="http://schemas.microsoft.com/office/powerpoint/2010/main" val="2439428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2B0D55F4-647E-4547-90F0-EBF650C9C577}" type="datetimeFigureOut">
              <a:rPr lang="nl-BE" smtClean="0"/>
              <a:t>6/09/2023</a:t>
            </a:fld>
            <a:endParaRPr lang="nl-BE"/>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nl-BE"/>
          </a:p>
        </p:txBody>
      </p:sp>
      <p:sp>
        <p:nvSpPr>
          <p:cNvPr id="6" name="Slide Number Placeholder 5"/>
          <p:cNvSpPr>
            <a:spLocks noGrp="1"/>
          </p:cNvSpPr>
          <p:nvPr>
            <p:ph type="sldNum" sz="quarter" idx="12"/>
          </p:nvPr>
        </p:nvSpPr>
        <p:spPr>
          <a:xfrm>
            <a:off x="8737601" y="6356352"/>
            <a:ext cx="2844800" cy="365125"/>
          </a:xfrm>
          <a:prstGeom prst="rect">
            <a:avLst/>
          </a:prstGeom>
        </p:spPr>
        <p:txBody>
          <a:bodyPr/>
          <a:lstStyle/>
          <a:p>
            <a:fld id="{49C72154-F357-4113-96F9-FCF5E0050340}" type="slidenum">
              <a:rPr lang="nl-BE" smtClean="0"/>
              <a:t>‹#›</a:t>
            </a:fld>
            <a:endParaRPr lang="nl-BE"/>
          </a:p>
        </p:txBody>
      </p:sp>
      <p:pic>
        <p:nvPicPr>
          <p:cNvPr id="12" name="Picture 11" descr="Jobpol_PPT_int_f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0" cy="6857929"/>
          </a:xfrm>
          <a:prstGeom prst="rect">
            <a:avLst/>
          </a:prstGeom>
        </p:spPr>
      </p:pic>
    </p:spTree>
    <p:extLst>
      <p:ext uri="{BB962C8B-B14F-4D97-AF65-F5344CB8AC3E}">
        <p14:creationId xmlns:p14="http://schemas.microsoft.com/office/powerpoint/2010/main" val="1115467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1"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2"/>
            <a:ext cx="10972801"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2B0D55F4-647E-4547-90F0-EBF650C9C577}" type="datetimeFigureOut">
              <a:rPr lang="nl-BE" smtClean="0"/>
              <a:t>6/09/2023</a:t>
            </a:fld>
            <a:endParaRPr lang="nl-BE"/>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nl-BE"/>
          </a:p>
        </p:txBody>
      </p:sp>
      <p:sp>
        <p:nvSpPr>
          <p:cNvPr id="6" name="Slide Number Placeholder 5"/>
          <p:cNvSpPr>
            <a:spLocks noGrp="1"/>
          </p:cNvSpPr>
          <p:nvPr>
            <p:ph type="sldNum" sz="quarter" idx="12"/>
          </p:nvPr>
        </p:nvSpPr>
        <p:spPr>
          <a:xfrm>
            <a:off x="8737601" y="6356352"/>
            <a:ext cx="2844800" cy="365125"/>
          </a:xfrm>
          <a:prstGeom prst="rect">
            <a:avLst/>
          </a:prstGeom>
        </p:spPr>
        <p:txBody>
          <a:bodyPr/>
          <a:lstStyle/>
          <a:p>
            <a:fld id="{49C72154-F357-4113-96F9-FCF5E0050340}" type="slidenum">
              <a:rPr lang="nl-BE" smtClean="0"/>
              <a:t>‹#›</a:t>
            </a:fld>
            <a:endParaRPr lang="nl-BE"/>
          </a:p>
        </p:txBody>
      </p:sp>
      <p:pic>
        <p:nvPicPr>
          <p:cNvPr id="11" name="Picture 10" descr="Jobpol_PPT_BG_int_f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0" cy="6857929"/>
          </a:xfrm>
          <a:prstGeom prst="rect">
            <a:avLst/>
          </a:prstGeom>
        </p:spPr>
      </p:pic>
    </p:spTree>
    <p:extLst>
      <p:ext uri="{BB962C8B-B14F-4D97-AF65-F5344CB8AC3E}">
        <p14:creationId xmlns:p14="http://schemas.microsoft.com/office/powerpoint/2010/main" val="1824844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232016"/>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jobpol.b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jobpol.b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www.fedpol.be/" TargetMode="External"/><Relationship Id="rId4" Type="http://schemas.openxmlformats.org/officeDocument/2006/relationships/hyperlink" Target="http://www.politie.be/"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DRP.RecSel.Assessment.Ops.Fr@police.belgium.eu"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7A7BF2-7886-4861-B880-7028C00FDF73}"/>
              </a:ext>
            </a:extLst>
          </p:cNvPr>
          <p:cNvSpPr>
            <a:spLocks noGrp="1"/>
          </p:cNvSpPr>
          <p:nvPr>
            <p:ph type="ctrTitle"/>
          </p:nvPr>
        </p:nvSpPr>
        <p:spPr>
          <a:xfrm>
            <a:off x="737937" y="1245047"/>
            <a:ext cx="10732167" cy="1470025"/>
          </a:xfrm>
        </p:spPr>
        <p:txBody>
          <a:bodyPr/>
          <a:lstStyle/>
          <a:p>
            <a:r>
              <a:rPr lang="nl-BE" sz="6000" b="1" cap="small" dirty="0" err="1">
                <a:solidFill>
                  <a:schemeClr val="bg1"/>
                </a:solidFill>
              </a:rPr>
              <a:t>Session</a:t>
            </a:r>
            <a:r>
              <a:rPr lang="nl-BE" sz="6000" b="1" cap="small" dirty="0">
                <a:solidFill>
                  <a:schemeClr val="bg1"/>
                </a:solidFill>
              </a:rPr>
              <a:t> </a:t>
            </a:r>
            <a:r>
              <a:rPr lang="nl-BE" sz="6000" b="1" cap="small" dirty="0" err="1">
                <a:solidFill>
                  <a:schemeClr val="bg1"/>
                </a:solidFill>
              </a:rPr>
              <a:t>d’information</a:t>
            </a:r>
            <a:r>
              <a:rPr lang="nl-BE" sz="6000" b="1" cap="small" dirty="0">
                <a:solidFill>
                  <a:schemeClr val="bg1"/>
                </a:solidFill>
              </a:rPr>
              <a:t> 2023</a:t>
            </a:r>
            <a:r>
              <a:rPr lang="nl-BE" sz="5400" b="1" cap="small" dirty="0">
                <a:solidFill>
                  <a:schemeClr val="bg1"/>
                </a:solidFill>
              </a:rPr>
              <a:t> </a:t>
            </a:r>
            <a:r>
              <a:rPr lang="nl-BE" b="1" i="1" cap="small" dirty="0">
                <a:solidFill>
                  <a:schemeClr val="bg1"/>
                </a:solidFill>
              </a:rPr>
              <a:t>Inspecteur </a:t>
            </a:r>
            <a:r>
              <a:rPr lang="nl-BE" b="1" i="1" cap="small" dirty="0" err="1">
                <a:solidFill>
                  <a:schemeClr val="bg1"/>
                </a:solidFill>
              </a:rPr>
              <a:t>principal</a:t>
            </a:r>
            <a:r>
              <a:rPr lang="nl-BE" b="1" i="1" cap="small" dirty="0">
                <a:solidFill>
                  <a:schemeClr val="bg1"/>
                </a:solidFill>
              </a:rPr>
              <a:t> </a:t>
            </a:r>
            <a:r>
              <a:rPr lang="nl-BE" b="1" i="1" cap="small" dirty="0" err="1">
                <a:solidFill>
                  <a:schemeClr val="bg1"/>
                </a:solidFill>
              </a:rPr>
              <a:t>avec</a:t>
            </a:r>
            <a:r>
              <a:rPr lang="nl-BE" b="1" i="1" cap="small" dirty="0">
                <a:solidFill>
                  <a:schemeClr val="bg1"/>
                </a:solidFill>
              </a:rPr>
              <a:t> spécialité </a:t>
            </a:r>
            <a:r>
              <a:rPr lang="nl-BE" b="1" i="1" cap="small" dirty="0" err="1">
                <a:solidFill>
                  <a:schemeClr val="bg1"/>
                </a:solidFill>
              </a:rPr>
              <a:t>particulière</a:t>
            </a:r>
            <a:br>
              <a:rPr lang="nl-BE" b="1" i="1" cap="small" dirty="0">
                <a:solidFill>
                  <a:schemeClr val="bg1"/>
                </a:solidFill>
              </a:rPr>
            </a:br>
            <a:br>
              <a:rPr lang="nl-BE" b="1" i="1" cap="small" dirty="0">
                <a:solidFill>
                  <a:schemeClr val="bg1"/>
                </a:solidFill>
              </a:rPr>
            </a:br>
            <a:br>
              <a:rPr lang="nl-BE" b="1" i="1" cap="small" dirty="0">
                <a:solidFill>
                  <a:schemeClr val="bg1"/>
                </a:solidFill>
              </a:rPr>
            </a:br>
            <a:endParaRPr lang="nl-BE" sz="5400" b="1" i="1" cap="small" dirty="0">
              <a:solidFill>
                <a:schemeClr val="bg1"/>
              </a:solidFill>
            </a:endParaRPr>
          </a:p>
        </p:txBody>
      </p:sp>
      <p:sp>
        <p:nvSpPr>
          <p:cNvPr id="3" name="Ondertitel 2">
            <a:extLst>
              <a:ext uri="{FF2B5EF4-FFF2-40B4-BE49-F238E27FC236}">
                <a16:creationId xmlns:a16="http://schemas.microsoft.com/office/drawing/2014/main" id="{40CEC7EE-4199-4847-B4A3-1370C458B7C2}"/>
              </a:ext>
            </a:extLst>
          </p:cNvPr>
          <p:cNvSpPr>
            <a:spLocks noGrp="1"/>
          </p:cNvSpPr>
          <p:nvPr>
            <p:ph type="subTitle" idx="1"/>
          </p:nvPr>
        </p:nvSpPr>
        <p:spPr/>
        <p:txBody>
          <a:bodyPr/>
          <a:lstStyle/>
          <a:p>
            <a:r>
              <a:rPr lang="nl-BE" dirty="0"/>
              <a:t>	</a:t>
            </a:r>
          </a:p>
        </p:txBody>
      </p:sp>
      <p:sp>
        <p:nvSpPr>
          <p:cNvPr id="5" name="TextBox 4">
            <a:extLst>
              <a:ext uri="{FF2B5EF4-FFF2-40B4-BE49-F238E27FC236}">
                <a16:creationId xmlns:a16="http://schemas.microsoft.com/office/drawing/2014/main" id="{24F1E2DF-D90C-4BC0-B157-4D049C314183}"/>
              </a:ext>
            </a:extLst>
          </p:cNvPr>
          <p:cNvSpPr txBox="1"/>
          <p:nvPr/>
        </p:nvSpPr>
        <p:spPr>
          <a:xfrm>
            <a:off x="4879231" y="3315950"/>
            <a:ext cx="6054570" cy="2923877"/>
          </a:xfrm>
          <a:prstGeom prst="rect">
            <a:avLst/>
          </a:prstGeom>
          <a:noFill/>
        </p:spPr>
        <p:txBody>
          <a:bodyPr wrap="square" rtlCol="0">
            <a:spAutoFit/>
          </a:bodyPr>
          <a:lstStyle/>
          <a:p>
            <a:pPr marL="285750" indent="-285750">
              <a:buFont typeface="Wingdings" panose="05000000000000000000" pitchFamily="2" charset="2"/>
              <a:buChar char="Ø"/>
            </a:pPr>
            <a:r>
              <a:rPr lang="nl-BE" sz="4400" b="1" i="1" cap="small" dirty="0">
                <a:solidFill>
                  <a:schemeClr val="bg1"/>
                </a:solidFill>
                <a:latin typeface="+mj-lt"/>
                <a:ea typeface="+mj-ea"/>
                <a:cs typeface="+mj-cs"/>
              </a:rPr>
              <a:t> </a:t>
            </a:r>
            <a:r>
              <a:rPr lang="nl-BE" sz="4800" b="1" i="1" cap="small" dirty="0">
                <a:solidFill>
                  <a:schemeClr val="bg1"/>
                </a:solidFill>
                <a:latin typeface="+mj-lt"/>
                <a:ea typeface="+mj-ea"/>
                <a:cs typeface="+mj-cs"/>
              </a:rPr>
              <a:t>EcoFin </a:t>
            </a:r>
          </a:p>
          <a:p>
            <a:pPr marL="285750" indent="-285750">
              <a:buFont typeface="Wingdings" panose="05000000000000000000" pitchFamily="2" charset="2"/>
              <a:buChar char="Ø"/>
            </a:pPr>
            <a:r>
              <a:rPr lang="nl-BE" sz="4800" b="1" i="1" cap="small" dirty="0">
                <a:solidFill>
                  <a:schemeClr val="bg1"/>
                </a:solidFill>
                <a:latin typeface="+mj-lt"/>
                <a:ea typeface="+mj-ea"/>
                <a:cs typeface="+mj-cs"/>
              </a:rPr>
              <a:t> </a:t>
            </a:r>
            <a:r>
              <a:rPr lang="nl-BE" sz="4800" b="1" i="1" cap="small" dirty="0" err="1">
                <a:solidFill>
                  <a:schemeClr val="bg1"/>
                </a:solidFill>
                <a:latin typeface="+mj-lt"/>
                <a:ea typeface="+mj-ea"/>
                <a:cs typeface="+mj-cs"/>
              </a:rPr>
              <a:t>Ict</a:t>
            </a:r>
            <a:endParaRPr lang="nl-BE" sz="4800" b="1" i="1" cap="small" dirty="0">
              <a:solidFill>
                <a:schemeClr val="bg1"/>
              </a:solidFill>
              <a:latin typeface="+mj-lt"/>
              <a:ea typeface="+mj-ea"/>
              <a:cs typeface="+mj-cs"/>
            </a:endParaRPr>
          </a:p>
          <a:p>
            <a:endParaRPr lang="nl-BE" sz="4400" b="1" i="1" cap="small" dirty="0">
              <a:solidFill>
                <a:schemeClr val="bg1"/>
              </a:solidFill>
              <a:latin typeface="+mj-lt"/>
              <a:ea typeface="+mj-ea"/>
              <a:cs typeface="+mj-cs"/>
            </a:endParaRPr>
          </a:p>
          <a:p>
            <a:endParaRPr lang="nl-BE" sz="4400" b="1" i="1" cap="small" dirty="0">
              <a:solidFill>
                <a:schemeClr val="bg1"/>
              </a:solidFill>
              <a:latin typeface="+mj-lt"/>
              <a:ea typeface="+mj-ea"/>
              <a:cs typeface="+mj-cs"/>
            </a:endParaRPr>
          </a:p>
        </p:txBody>
      </p:sp>
    </p:spTree>
    <p:extLst>
      <p:ext uri="{BB962C8B-B14F-4D97-AF65-F5344CB8AC3E}">
        <p14:creationId xmlns:p14="http://schemas.microsoft.com/office/powerpoint/2010/main" val="2537822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194315-165D-4A04-AB9A-C6F975C54E15}"/>
              </a:ext>
            </a:extLst>
          </p:cNvPr>
          <p:cNvSpPr>
            <a:spLocks noGrp="1"/>
          </p:cNvSpPr>
          <p:nvPr>
            <p:ph type="title"/>
          </p:nvPr>
        </p:nvSpPr>
        <p:spPr>
          <a:xfrm>
            <a:off x="609600" y="274638"/>
            <a:ext cx="10972801" cy="682793"/>
          </a:xfrm>
        </p:spPr>
        <p:txBody>
          <a:bodyPr/>
          <a:lstStyle/>
          <a:p>
            <a:pPr algn="l"/>
            <a:r>
              <a:rPr lang="nl-BE" cap="small" dirty="0">
                <a:solidFill>
                  <a:srgbClr val="002060"/>
                </a:solidFill>
              </a:rPr>
              <a:t>Parcours </a:t>
            </a:r>
            <a:r>
              <a:rPr lang="nl-BE" cap="small" dirty="0" err="1">
                <a:solidFill>
                  <a:srgbClr val="002060"/>
                </a:solidFill>
              </a:rPr>
              <a:t>fonctionnel</a:t>
            </a:r>
            <a:endParaRPr lang="fr-BE" dirty="0"/>
          </a:p>
        </p:txBody>
      </p:sp>
      <p:pic>
        <p:nvPicPr>
          <p:cNvPr id="5" name="Picture 2">
            <a:extLst>
              <a:ext uri="{FF2B5EF4-FFF2-40B4-BE49-F238E27FC236}">
                <a16:creationId xmlns:a16="http://schemas.microsoft.com/office/drawing/2014/main" id="{256077E2-1251-4AF9-B4A8-766640F6CF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9959" y="411742"/>
            <a:ext cx="3770440" cy="531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8351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C48F7822-AB2A-48EB-BD3C-8F13E34BF03E}"/>
              </a:ext>
            </a:extLst>
          </p:cNvPr>
          <p:cNvSpPr>
            <a:spLocks noGrp="1" noChangeArrowheads="1"/>
          </p:cNvSpPr>
          <p:nvPr>
            <p:ph idx="1"/>
          </p:nvPr>
        </p:nvSpPr>
        <p:spPr>
          <a:xfrm>
            <a:off x="609600" y="161925"/>
            <a:ext cx="10972800" cy="5610225"/>
          </a:xfrm>
          <a:extLst>
            <a:ext uri="{909E8E84-426E-40dd-AFC4-6F175D3DCCD1}"/>
            <a:ext uri="{91240B29-F687-4f45-9708-019B960494DF}"/>
            <a:ext uri="{AF507438-7753-43e0-B8FC-AC1667EBCBE1}"/>
            <a:ext uri="{FAA26D3D-D897-4be2-8F04-BA451C77F1D7}"/>
          </a:extLst>
        </p:spPr>
        <p:txBody>
          <a:bodyPr/>
          <a:lstStyle/>
          <a:p>
            <a:pPr>
              <a:buFont typeface="Wingdings" pitchFamily="2" charset="2"/>
              <a:buNone/>
              <a:defRPr/>
            </a:pPr>
            <a:endParaRPr lang="fr-BE" altLang="en-US" sz="800" u="sng" dirty="0">
              <a:solidFill>
                <a:srgbClr val="CC6600"/>
              </a:solidFill>
            </a:endParaRPr>
          </a:p>
          <a:p>
            <a:pPr>
              <a:buFont typeface="Arial" panose="020B0604020202020204" pitchFamily="34" charset="0"/>
              <a:buChar char="•"/>
              <a:defRPr/>
            </a:pPr>
            <a:r>
              <a:rPr lang="fr-BE" altLang="en-US" sz="2400" u="sng" dirty="0"/>
              <a:t>La piste d’obstacles :</a:t>
            </a:r>
            <a:r>
              <a:rPr lang="fr-BE" altLang="en-US" sz="2400" dirty="0"/>
              <a:t> parcours à réaliser à 3 reprises en</a:t>
            </a:r>
          </a:p>
          <a:p>
            <a:pPr marL="0" indent="0">
              <a:buNone/>
              <a:defRPr/>
            </a:pPr>
            <a:endParaRPr lang="fr-BE" altLang="en-US" sz="1000" dirty="0"/>
          </a:p>
          <a:p>
            <a:pPr marL="0" indent="0">
              <a:buNone/>
              <a:defRPr/>
            </a:pPr>
            <a:endParaRPr lang="fr-BE" altLang="en-US" sz="1000" dirty="0"/>
          </a:p>
          <a:p>
            <a:pPr marL="0" indent="0">
              <a:buNone/>
              <a:defRPr/>
            </a:pPr>
            <a:endParaRPr lang="fr-BE" altLang="en-US" sz="2400" dirty="0"/>
          </a:p>
          <a:p>
            <a:pPr marL="0" indent="0">
              <a:buNone/>
              <a:defRPr/>
            </a:pPr>
            <a:endParaRPr lang="fr-BE" altLang="en-US" sz="2400" u="sng" dirty="0"/>
          </a:p>
          <a:p>
            <a:pPr>
              <a:buFont typeface="Arial" panose="020B0604020202020204" pitchFamily="34" charset="0"/>
              <a:buChar char="•"/>
              <a:defRPr/>
            </a:pPr>
            <a:r>
              <a:rPr lang="fr-BE" altLang="en-US" sz="2400" u="sng" dirty="0"/>
              <a:t>L’épreuve de robustesse :</a:t>
            </a:r>
            <a:r>
              <a:rPr lang="fr-BE" altLang="en-US" sz="2400" dirty="0"/>
              <a:t> 1 min max</a:t>
            </a:r>
          </a:p>
          <a:p>
            <a:pPr>
              <a:buFont typeface="Wingdings" pitchFamily="2" charset="2"/>
              <a:buNone/>
              <a:defRPr/>
            </a:pPr>
            <a:endParaRPr lang="en-US" altLang="en-US" sz="2000" dirty="0"/>
          </a:p>
          <a:p>
            <a:pPr>
              <a:buFont typeface="Wingdings" pitchFamily="2" charset="2"/>
              <a:buNone/>
              <a:defRPr/>
            </a:pPr>
            <a:r>
              <a:rPr lang="en-US" altLang="en-US" sz="2000" dirty="0"/>
              <a:t>				</a:t>
            </a:r>
            <a:r>
              <a:rPr lang="en-US" altLang="en-US" sz="2000" dirty="0" err="1"/>
              <a:t>Validité</a:t>
            </a:r>
            <a:r>
              <a:rPr lang="en-US" altLang="en-US" sz="2000" dirty="0"/>
              <a:t> : 1 an</a:t>
            </a:r>
          </a:p>
          <a:p>
            <a:pPr>
              <a:buFont typeface="Wingdings" pitchFamily="2" charset="2"/>
              <a:buNone/>
              <a:defRPr/>
            </a:pPr>
            <a:endParaRPr lang="en-US" altLang="en-US" sz="2000" dirty="0"/>
          </a:p>
          <a:p>
            <a:pPr>
              <a:buFont typeface="Wingdings" pitchFamily="2" charset="2"/>
              <a:buNone/>
              <a:defRPr/>
            </a:pPr>
            <a:r>
              <a:rPr lang="en-US" altLang="en-US" sz="2000" dirty="0"/>
              <a:t>Si </a:t>
            </a:r>
            <a:r>
              <a:rPr lang="en-US" altLang="en-US" sz="2000" dirty="0" err="1"/>
              <a:t>échec</a:t>
            </a:r>
            <a:r>
              <a:rPr lang="en-US" altLang="en-US" sz="2000" dirty="0"/>
              <a:t> : 2</a:t>
            </a:r>
            <a:r>
              <a:rPr lang="en-US" altLang="en-US" sz="2000" baseline="30000" dirty="0"/>
              <a:t>ième</a:t>
            </a:r>
            <a:r>
              <a:rPr lang="en-US" altLang="en-US" sz="2000" dirty="0"/>
              <a:t> chance entre 2 et 12 </a:t>
            </a:r>
            <a:r>
              <a:rPr lang="en-US" altLang="en-US" sz="2000" dirty="0" err="1"/>
              <a:t>mois</a:t>
            </a:r>
            <a:r>
              <a:rPr lang="en-US" altLang="en-US" sz="2000" dirty="0"/>
              <a:t> plus tard</a:t>
            </a:r>
          </a:p>
          <a:p>
            <a:pPr>
              <a:buFont typeface="Wingdings" pitchFamily="2" charset="2"/>
              <a:buNone/>
              <a:defRPr/>
            </a:pPr>
            <a:endParaRPr lang="en-US" altLang="en-US" sz="2000" dirty="0"/>
          </a:p>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nl-BE" sz="2400" b="0" i="0" u="none" strike="noStrike" kern="1200" cap="small" spc="0" normalizeH="0" baseline="0" noProof="0" dirty="0">
                <a:ln>
                  <a:noFill/>
                </a:ln>
                <a:solidFill>
                  <a:srgbClr val="002060"/>
                </a:solidFill>
                <a:effectLst/>
                <a:uLnTx/>
                <a:uFillTx/>
                <a:latin typeface="Calibri"/>
                <a:ea typeface="+mn-ea"/>
                <a:cs typeface="+mn-cs"/>
              </a:rPr>
              <a:t>=&gt; </a:t>
            </a:r>
            <a:r>
              <a:rPr kumimoji="0" lang="nl-BE" sz="2400" b="1" i="0" u="sng" strike="noStrike" kern="1200" cap="small" spc="0" normalizeH="0" baseline="0" noProof="0" dirty="0">
                <a:ln>
                  <a:noFill/>
                </a:ln>
                <a:solidFill>
                  <a:srgbClr val="002060"/>
                </a:solidFill>
                <a:effectLst/>
                <a:uLnTx/>
                <a:uFillTx/>
                <a:latin typeface="Calibri"/>
                <a:ea typeface="+mn-ea"/>
                <a:cs typeface="+mn-cs"/>
              </a:rPr>
              <a:t>Lien vidéo</a:t>
            </a:r>
            <a:r>
              <a:rPr kumimoji="0" lang="nl-BE" sz="2400" b="0" i="0" u="none" strike="noStrike" kern="1200" cap="small" spc="0" normalizeH="0" baseline="0" noProof="0" dirty="0">
                <a:ln>
                  <a:noFill/>
                </a:ln>
                <a:solidFill>
                  <a:srgbClr val="002060"/>
                </a:solidFill>
                <a:effectLst/>
                <a:uLnTx/>
                <a:uFillTx/>
                <a:latin typeface="Calibri"/>
                <a:ea typeface="+mn-ea"/>
                <a:cs typeface="+mn-cs"/>
              </a:rPr>
              <a:t>: </a:t>
            </a:r>
            <a:r>
              <a:rPr kumimoji="0" lang="nl-BE" sz="2400" b="0" i="0" u="none" strike="noStrike" kern="1200" cap="small" spc="0" normalizeH="0" baseline="0" noProof="0" dirty="0" err="1">
                <a:ln>
                  <a:noFill/>
                </a:ln>
                <a:solidFill>
                  <a:srgbClr val="002060"/>
                </a:solidFill>
                <a:effectLst/>
                <a:uLnTx/>
                <a:uFillTx/>
                <a:latin typeface="Calibri"/>
                <a:ea typeface="+mn-ea"/>
                <a:cs typeface="+mn-cs"/>
              </a:rPr>
              <a:t>jobpol</a:t>
            </a:r>
            <a:r>
              <a:rPr kumimoji="0" lang="nl-BE" sz="2400" b="0" i="0" u="none" strike="noStrike" kern="1200" cap="small" spc="0" normalizeH="0" baseline="0" noProof="0" dirty="0">
                <a:ln>
                  <a:noFill/>
                </a:ln>
                <a:solidFill>
                  <a:srgbClr val="002060"/>
                </a:solidFill>
                <a:effectLst/>
                <a:uLnTx/>
                <a:uFillTx/>
                <a:latin typeface="Calibri"/>
                <a:ea typeface="+mn-ea"/>
                <a:cs typeface="+mn-cs"/>
              </a:rPr>
              <a:t> -&gt; </a:t>
            </a:r>
            <a:r>
              <a:rPr kumimoji="0" lang="nl-BE" sz="2400" b="0" i="0" u="none" strike="noStrike" kern="1200" cap="small" spc="0" normalizeH="0" baseline="0" noProof="0" dirty="0" err="1">
                <a:ln>
                  <a:noFill/>
                </a:ln>
                <a:solidFill>
                  <a:srgbClr val="002060"/>
                </a:solidFill>
                <a:effectLst/>
                <a:uLnTx/>
                <a:uFillTx/>
                <a:latin typeface="Calibri"/>
                <a:ea typeface="+mn-ea"/>
                <a:cs typeface="+mn-cs"/>
              </a:rPr>
              <a:t>offres</a:t>
            </a:r>
            <a:r>
              <a:rPr kumimoji="0" lang="nl-BE" sz="2400" b="0" i="0" u="none" strike="noStrike" kern="1200" cap="small" spc="0" normalizeH="0" baseline="0" noProof="0" dirty="0">
                <a:ln>
                  <a:noFill/>
                </a:ln>
                <a:solidFill>
                  <a:srgbClr val="002060"/>
                </a:solidFill>
                <a:effectLst/>
                <a:uLnTx/>
                <a:uFillTx/>
                <a:latin typeface="Calibri"/>
                <a:ea typeface="+mn-ea"/>
                <a:cs typeface="+mn-cs"/>
              </a:rPr>
              <a:t> </a:t>
            </a:r>
            <a:r>
              <a:rPr kumimoji="0" lang="nl-BE" sz="2400" b="0" i="0" u="none" strike="noStrike" kern="1200" cap="small" spc="0" normalizeH="0" baseline="0" noProof="0" dirty="0" err="1">
                <a:ln>
                  <a:noFill/>
                </a:ln>
                <a:solidFill>
                  <a:srgbClr val="002060"/>
                </a:solidFill>
                <a:effectLst/>
                <a:uLnTx/>
                <a:uFillTx/>
                <a:latin typeface="Calibri"/>
                <a:ea typeface="+mn-ea"/>
                <a:cs typeface="+mn-cs"/>
              </a:rPr>
              <a:t>d’emploi</a:t>
            </a:r>
            <a:r>
              <a:rPr kumimoji="0" lang="nl-BE" sz="2400" b="0" i="0" u="none" strike="noStrike" kern="1200" cap="small" spc="0" normalizeH="0" baseline="0" noProof="0" dirty="0">
                <a:ln>
                  <a:noFill/>
                </a:ln>
                <a:solidFill>
                  <a:srgbClr val="002060"/>
                </a:solidFill>
                <a:effectLst/>
                <a:uLnTx/>
                <a:uFillTx/>
                <a:latin typeface="Calibri"/>
                <a:ea typeface="+mn-ea"/>
                <a:cs typeface="+mn-cs"/>
              </a:rPr>
              <a:t> -&gt; </a:t>
            </a:r>
            <a:r>
              <a:rPr kumimoji="0" lang="nl-BE" sz="2400" b="0" i="0" u="none" strike="noStrike" kern="1200" cap="small" spc="0" normalizeH="0" baseline="0" noProof="0" dirty="0" err="1">
                <a:ln>
                  <a:noFill/>
                </a:ln>
                <a:solidFill>
                  <a:srgbClr val="002060"/>
                </a:solidFill>
                <a:effectLst/>
                <a:uLnTx/>
                <a:uFillTx/>
                <a:latin typeface="Calibri"/>
                <a:ea typeface="+mn-ea"/>
                <a:cs typeface="+mn-cs"/>
              </a:rPr>
              <a:t>fonctions</a:t>
            </a:r>
            <a:r>
              <a:rPr kumimoji="0" lang="nl-BE" sz="2400" b="0" i="0" u="none" strike="noStrike" kern="1200" cap="small" spc="0" normalizeH="0" baseline="0" noProof="0" dirty="0">
                <a:ln>
                  <a:noFill/>
                </a:ln>
                <a:solidFill>
                  <a:srgbClr val="002060"/>
                </a:solidFill>
                <a:effectLst/>
                <a:uLnTx/>
                <a:uFillTx/>
                <a:latin typeface="Calibri"/>
                <a:ea typeface="+mn-ea"/>
                <a:cs typeface="+mn-cs"/>
              </a:rPr>
              <a:t> en uniforme -&gt; inspecteur </a:t>
            </a:r>
            <a:r>
              <a:rPr kumimoji="0" lang="nl-BE" sz="2400" b="0" i="0" u="none" strike="noStrike" kern="1200" cap="small" spc="0" normalizeH="0" baseline="0" noProof="0" dirty="0" err="1">
                <a:ln>
                  <a:noFill/>
                </a:ln>
                <a:solidFill>
                  <a:srgbClr val="002060"/>
                </a:solidFill>
                <a:effectLst/>
                <a:uLnTx/>
                <a:uFillTx/>
                <a:latin typeface="Calibri"/>
                <a:ea typeface="+mn-ea"/>
                <a:cs typeface="+mn-cs"/>
              </a:rPr>
              <a:t>principal</a:t>
            </a:r>
            <a:r>
              <a:rPr kumimoji="0" lang="nl-BE" sz="2400" b="0" i="0" u="none" strike="noStrike" kern="1200" cap="small" spc="0" normalizeH="0" baseline="0" noProof="0" dirty="0">
                <a:ln>
                  <a:noFill/>
                </a:ln>
                <a:solidFill>
                  <a:srgbClr val="002060"/>
                </a:solidFill>
                <a:effectLst/>
                <a:uLnTx/>
                <a:uFillTx/>
                <a:latin typeface="Calibri"/>
                <a:ea typeface="+mn-ea"/>
                <a:cs typeface="+mn-cs"/>
              </a:rPr>
              <a:t> </a:t>
            </a:r>
            <a:r>
              <a:rPr kumimoji="0" lang="nl-BE" sz="2400" b="0" i="0" u="none" strike="noStrike" kern="1200" cap="small" spc="0" normalizeH="0" baseline="0" noProof="0" dirty="0" err="1">
                <a:ln>
                  <a:noFill/>
                </a:ln>
                <a:solidFill>
                  <a:srgbClr val="002060"/>
                </a:solidFill>
                <a:effectLst/>
                <a:uLnTx/>
                <a:uFillTx/>
                <a:latin typeface="Calibri"/>
                <a:ea typeface="+mn-ea"/>
                <a:cs typeface="+mn-cs"/>
              </a:rPr>
              <a:t>avec</a:t>
            </a:r>
            <a:r>
              <a:rPr kumimoji="0" lang="nl-BE" sz="2400" b="0" i="0" u="none" strike="noStrike" kern="1200" cap="small" spc="0" normalizeH="0" baseline="0" noProof="0" dirty="0">
                <a:ln>
                  <a:noFill/>
                </a:ln>
                <a:solidFill>
                  <a:srgbClr val="002060"/>
                </a:solidFill>
                <a:effectLst/>
                <a:uLnTx/>
                <a:uFillTx/>
                <a:latin typeface="Calibri"/>
                <a:ea typeface="+mn-ea"/>
                <a:cs typeface="+mn-cs"/>
              </a:rPr>
              <a:t> </a:t>
            </a:r>
            <a:r>
              <a:rPr kumimoji="0" lang="nl-BE" sz="2400" b="0" i="0" u="none" strike="noStrike" kern="1200" cap="small" spc="0" normalizeH="0" baseline="0" noProof="0" dirty="0" err="1">
                <a:ln>
                  <a:noFill/>
                </a:ln>
                <a:solidFill>
                  <a:srgbClr val="002060"/>
                </a:solidFill>
                <a:effectLst/>
                <a:uLnTx/>
                <a:uFillTx/>
                <a:latin typeface="Calibri"/>
                <a:ea typeface="+mn-ea"/>
                <a:cs typeface="+mn-cs"/>
              </a:rPr>
              <a:t>spécialisation</a:t>
            </a:r>
            <a:r>
              <a:rPr kumimoji="0" lang="nl-BE" sz="2400" b="0" i="0" u="none" strike="noStrike" kern="1200" cap="small" spc="0" normalizeH="0" baseline="0" noProof="0" dirty="0">
                <a:ln>
                  <a:noFill/>
                </a:ln>
                <a:solidFill>
                  <a:srgbClr val="002060"/>
                </a:solidFill>
                <a:effectLst/>
                <a:uLnTx/>
                <a:uFillTx/>
                <a:latin typeface="Calibri"/>
                <a:ea typeface="+mn-ea"/>
                <a:cs typeface="+mn-cs"/>
              </a:rPr>
              <a:t> </a:t>
            </a:r>
            <a:r>
              <a:rPr kumimoji="0" lang="nl-BE" sz="2400" b="0" i="0" u="none" strike="noStrike" kern="1200" cap="small" spc="0" normalizeH="0" baseline="0" noProof="0" dirty="0" err="1">
                <a:ln>
                  <a:noFill/>
                </a:ln>
                <a:solidFill>
                  <a:srgbClr val="002060"/>
                </a:solidFill>
                <a:effectLst/>
                <a:uLnTx/>
                <a:uFillTx/>
                <a:latin typeface="Calibri"/>
                <a:ea typeface="+mn-ea"/>
                <a:cs typeface="+mn-cs"/>
              </a:rPr>
              <a:t>particulière</a:t>
            </a:r>
            <a:r>
              <a:rPr kumimoji="0" lang="nl-BE" sz="2400" b="0" i="0" u="none" strike="noStrike" kern="1200" cap="small" spc="0" normalizeH="0" baseline="0" noProof="0" dirty="0">
                <a:ln>
                  <a:noFill/>
                </a:ln>
                <a:solidFill>
                  <a:srgbClr val="002060"/>
                </a:solidFill>
                <a:effectLst/>
                <a:uLnTx/>
                <a:uFillTx/>
                <a:latin typeface="Calibri"/>
                <a:ea typeface="+mn-ea"/>
                <a:cs typeface="+mn-cs"/>
              </a:rPr>
              <a:t> -&gt; info </a:t>
            </a:r>
            <a:r>
              <a:rPr kumimoji="0" lang="nl-BE" sz="2400" b="0" i="0" u="none" strike="noStrike" kern="1200" cap="small" spc="0" normalizeH="0" baseline="0" noProof="0" dirty="0" err="1">
                <a:ln>
                  <a:noFill/>
                </a:ln>
                <a:solidFill>
                  <a:srgbClr val="002060"/>
                </a:solidFill>
                <a:effectLst/>
                <a:uLnTx/>
                <a:uFillTx/>
                <a:latin typeface="Calibri"/>
                <a:ea typeface="+mn-ea"/>
                <a:cs typeface="+mn-cs"/>
              </a:rPr>
              <a:t>sur</a:t>
            </a:r>
            <a:r>
              <a:rPr kumimoji="0" lang="nl-BE" sz="2400" b="0" i="0" u="none" strike="noStrike" kern="1200" cap="small" spc="0" normalizeH="0" baseline="0" noProof="0" dirty="0">
                <a:ln>
                  <a:noFill/>
                </a:ln>
                <a:solidFill>
                  <a:srgbClr val="002060"/>
                </a:solidFill>
                <a:effectLst/>
                <a:uLnTx/>
                <a:uFillTx/>
                <a:latin typeface="Calibri"/>
                <a:ea typeface="+mn-ea"/>
                <a:cs typeface="+mn-cs"/>
              </a:rPr>
              <a:t> </a:t>
            </a:r>
            <a:r>
              <a:rPr kumimoji="0" lang="nl-BE" sz="2400" b="0" i="0" u="none" strike="noStrike" kern="1200" cap="small" spc="0" normalizeH="0" baseline="0" noProof="0" dirty="0" err="1">
                <a:ln>
                  <a:noFill/>
                </a:ln>
                <a:solidFill>
                  <a:srgbClr val="002060"/>
                </a:solidFill>
                <a:effectLst/>
                <a:uLnTx/>
                <a:uFillTx/>
                <a:latin typeface="Calibri"/>
                <a:ea typeface="+mn-ea"/>
                <a:cs typeface="+mn-cs"/>
              </a:rPr>
              <a:t>l’offre</a:t>
            </a:r>
            <a:r>
              <a:rPr kumimoji="0" lang="nl-BE" sz="2400" b="0" i="0" u="none" strike="noStrike" kern="1200" cap="small" spc="0" normalizeH="0" baseline="0" noProof="0" dirty="0">
                <a:ln>
                  <a:noFill/>
                </a:ln>
                <a:solidFill>
                  <a:srgbClr val="002060"/>
                </a:solidFill>
                <a:effectLst/>
                <a:uLnTx/>
                <a:uFillTx/>
                <a:latin typeface="Calibri"/>
                <a:ea typeface="+mn-ea"/>
                <a:cs typeface="+mn-cs"/>
              </a:rPr>
              <a:t> </a:t>
            </a:r>
            <a:r>
              <a:rPr kumimoji="0" lang="nl-BE" sz="2400" b="0" i="0" u="none" strike="noStrike" kern="1200" cap="small" spc="0" normalizeH="0" baseline="0" noProof="0" dirty="0" err="1">
                <a:ln>
                  <a:noFill/>
                </a:ln>
                <a:solidFill>
                  <a:srgbClr val="002060"/>
                </a:solidFill>
                <a:effectLst/>
                <a:uLnTx/>
                <a:uFillTx/>
                <a:latin typeface="Calibri"/>
                <a:ea typeface="+mn-ea"/>
                <a:cs typeface="+mn-cs"/>
              </a:rPr>
              <a:t>d’emploi</a:t>
            </a:r>
            <a:r>
              <a:rPr kumimoji="0" lang="nl-BE" sz="2400" b="0" i="0" u="none" strike="noStrike" kern="1200" cap="small" spc="0" normalizeH="0" baseline="0" noProof="0" dirty="0">
                <a:ln>
                  <a:noFill/>
                </a:ln>
                <a:solidFill>
                  <a:srgbClr val="002060"/>
                </a:solidFill>
                <a:effectLst/>
                <a:uLnTx/>
                <a:uFillTx/>
                <a:latin typeface="Calibri"/>
                <a:ea typeface="+mn-ea"/>
                <a:cs typeface="+mn-cs"/>
              </a:rPr>
              <a:t> -&gt; procédure de </a:t>
            </a:r>
            <a:r>
              <a:rPr kumimoji="0" lang="nl-BE" sz="2400" b="0" i="0" u="none" strike="noStrike" kern="1200" cap="small" spc="0" normalizeH="0" baseline="0" noProof="0" dirty="0" err="1">
                <a:ln>
                  <a:noFill/>
                </a:ln>
                <a:solidFill>
                  <a:srgbClr val="002060"/>
                </a:solidFill>
                <a:effectLst/>
                <a:uLnTx/>
                <a:uFillTx/>
                <a:latin typeface="Calibri"/>
                <a:ea typeface="+mn-ea"/>
                <a:cs typeface="+mn-cs"/>
              </a:rPr>
              <a:t>sélection</a:t>
            </a:r>
            <a:r>
              <a:rPr kumimoji="0" lang="nl-BE" sz="2400" b="0" i="0" u="none" strike="noStrike" kern="1200" cap="small" spc="0" normalizeH="0" baseline="0" noProof="0" dirty="0">
                <a:ln>
                  <a:noFill/>
                </a:ln>
                <a:solidFill>
                  <a:srgbClr val="002060"/>
                </a:solidFill>
                <a:effectLst/>
                <a:uLnTx/>
                <a:uFillTx/>
                <a:latin typeface="Calibri"/>
                <a:ea typeface="+mn-ea"/>
                <a:cs typeface="+mn-cs"/>
              </a:rPr>
              <a:t> -&gt; </a:t>
            </a:r>
            <a:r>
              <a:rPr kumimoji="0" lang="nl-BE" sz="2400" b="0" i="0" u="none" strike="noStrike" kern="1200" cap="small" spc="0" normalizeH="0" baseline="0" noProof="0" dirty="0" err="1">
                <a:ln>
                  <a:noFill/>
                </a:ln>
                <a:solidFill>
                  <a:srgbClr val="002060"/>
                </a:solidFill>
                <a:effectLst/>
                <a:uLnTx/>
                <a:uFillTx/>
                <a:latin typeface="Calibri"/>
                <a:ea typeface="+mn-ea"/>
                <a:cs typeface="+mn-cs"/>
              </a:rPr>
              <a:t>préparez</a:t>
            </a:r>
            <a:r>
              <a:rPr kumimoji="0" lang="nl-BE" sz="2400" b="0" i="0" u="none" strike="noStrike" kern="1200" cap="small" spc="0" normalizeH="0" baseline="0" noProof="0" dirty="0">
                <a:ln>
                  <a:noFill/>
                </a:ln>
                <a:solidFill>
                  <a:srgbClr val="002060"/>
                </a:solidFill>
                <a:effectLst/>
                <a:uLnTx/>
                <a:uFillTx/>
                <a:latin typeface="Calibri"/>
                <a:ea typeface="+mn-ea"/>
                <a:cs typeface="+mn-cs"/>
              </a:rPr>
              <a:t> </a:t>
            </a:r>
            <a:r>
              <a:rPr kumimoji="0" lang="nl-BE" sz="2400" b="0" i="0" u="none" strike="noStrike" kern="1200" cap="small" spc="0" normalizeH="0" baseline="0" noProof="0" dirty="0" err="1">
                <a:ln>
                  <a:noFill/>
                </a:ln>
                <a:solidFill>
                  <a:srgbClr val="002060"/>
                </a:solidFill>
                <a:effectLst/>
                <a:uLnTx/>
                <a:uFillTx/>
                <a:latin typeface="Calibri"/>
                <a:ea typeface="+mn-ea"/>
                <a:cs typeface="+mn-cs"/>
              </a:rPr>
              <a:t>vous</a:t>
            </a:r>
            <a:r>
              <a:rPr kumimoji="0" lang="nl-BE" sz="2400" b="0" i="0" u="none" strike="noStrike" kern="1200" cap="small" spc="0" normalizeH="0" baseline="0" noProof="0" dirty="0">
                <a:ln>
                  <a:noFill/>
                </a:ln>
                <a:solidFill>
                  <a:srgbClr val="002060"/>
                </a:solidFill>
                <a:effectLst/>
                <a:uLnTx/>
                <a:uFillTx/>
                <a:latin typeface="Calibri"/>
                <a:ea typeface="+mn-ea"/>
                <a:cs typeface="+mn-cs"/>
              </a:rPr>
              <a:t> -&gt; </a:t>
            </a:r>
            <a:r>
              <a:rPr kumimoji="0" lang="nl-BE" sz="2400" b="0" i="0" u="none" strike="noStrike" kern="1200" cap="small" spc="0" normalizeH="0" baseline="0" noProof="0" dirty="0" err="1">
                <a:ln>
                  <a:noFill/>
                </a:ln>
                <a:solidFill>
                  <a:srgbClr val="002060"/>
                </a:solidFill>
                <a:effectLst/>
                <a:uLnTx/>
                <a:uFillTx/>
                <a:latin typeface="Calibri"/>
                <a:ea typeface="+mn-ea"/>
                <a:cs typeface="+mn-cs"/>
              </a:rPr>
              <a:t>épreuve</a:t>
            </a:r>
            <a:r>
              <a:rPr kumimoji="0" lang="nl-BE" sz="2400" b="0" i="0" u="none" strike="noStrike" kern="1200" cap="small" spc="0" normalizeH="0" baseline="0" noProof="0" dirty="0">
                <a:ln>
                  <a:noFill/>
                </a:ln>
                <a:solidFill>
                  <a:srgbClr val="002060"/>
                </a:solidFill>
                <a:effectLst/>
                <a:uLnTx/>
                <a:uFillTx/>
                <a:latin typeface="Calibri"/>
                <a:ea typeface="+mn-ea"/>
                <a:cs typeface="+mn-cs"/>
              </a:rPr>
              <a:t> </a:t>
            </a:r>
            <a:r>
              <a:rPr kumimoji="0" lang="nl-BE" sz="2400" b="0" i="0" u="none" strike="noStrike" kern="1200" cap="small" spc="0" normalizeH="0" baseline="0" noProof="0" dirty="0" err="1">
                <a:ln>
                  <a:noFill/>
                </a:ln>
                <a:solidFill>
                  <a:srgbClr val="002060"/>
                </a:solidFill>
                <a:effectLst/>
                <a:uLnTx/>
                <a:uFillTx/>
                <a:latin typeface="Calibri"/>
                <a:ea typeface="+mn-ea"/>
                <a:cs typeface="+mn-cs"/>
              </a:rPr>
              <a:t>sportive</a:t>
            </a:r>
            <a:r>
              <a:rPr kumimoji="0" lang="nl-BE" sz="2400" b="0" i="0" u="none" strike="noStrike" kern="1200" cap="small" spc="0" normalizeH="0" baseline="0" noProof="0" dirty="0">
                <a:ln>
                  <a:noFill/>
                </a:ln>
                <a:solidFill>
                  <a:srgbClr val="002060"/>
                </a:solidFill>
                <a:effectLst/>
                <a:uLnTx/>
                <a:uFillTx/>
                <a:latin typeface="Calibri"/>
                <a:ea typeface="+mn-ea"/>
                <a:cs typeface="+mn-cs"/>
              </a:rPr>
              <a:t> (vidéo).</a:t>
            </a:r>
          </a:p>
          <a:p>
            <a:pPr>
              <a:buFont typeface="Wingdings" pitchFamily="2" charset="2"/>
              <a:buNone/>
              <a:defRPr/>
            </a:pPr>
            <a:endParaRPr lang="en-US" altLang="en-US" dirty="0">
              <a:cs typeface="+mn-cs"/>
            </a:endParaRPr>
          </a:p>
        </p:txBody>
      </p:sp>
      <p:graphicFrame>
        <p:nvGraphicFramePr>
          <p:cNvPr id="8" name="Tableau 7">
            <a:extLst>
              <a:ext uri="{FF2B5EF4-FFF2-40B4-BE49-F238E27FC236}">
                <a16:creationId xmlns:a16="http://schemas.microsoft.com/office/drawing/2014/main" id="{76ED20ED-04E4-4B3C-B07E-080EFC28DE6C}"/>
              </a:ext>
            </a:extLst>
          </p:cNvPr>
          <p:cNvGraphicFramePr>
            <a:graphicFrameLocks noGrp="1"/>
          </p:cNvGraphicFramePr>
          <p:nvPr>
            <p:extLst>
              <p:ext uri="{D42A27DB-BD31-4B8C-83A1-F6EECF244321}">
                <p14:modId xmlns:p14="http://schemas.microsoft.com/office/powerpoint/2010/main" val="3560708601"/>
              </p:ext>
            </p:extLst>
          </p:nvPr>
        </p:nvGraphicFramePr>
        <p:xfrm>
          <a:off x="947670" y="1575550"/>
          <a:ext cx="7122904" cy="1112838"/>
        </p:xfrm>
        <a:graphic>
          <a:graphicData uri="http://schemas.openxmlformats.org/drawingml/2006/table">
            <a:tbl>
              <a:tblPr firstRow="1" bandRow="1">
                <a:tableStyleId>{21E4AEA4-8DFA-4A89-87EB-49C32662AFE0}</a:tableStyleId>
              </a:tblPr>
              <a:tblGrid>
                <a:gridCol w="1780726">
                  <a:extLst>
                    <a:ext uri="{9D8B030D-6E8A-4147-A177-3AD203B41FA5}">
                      <a16:colId xmlns:a16="http://schemas.microsoft.com/office/drawing/2014/main" val="20000"/>
                    </a:ext>
                  </a:extLst>
                </a:gridCol>
                <a:gridCol w="1780726">
                  <a:extLst>
                    <a:ext uri="{9D8B030D-6E8A-4147-A177-3AD203B41FA5}">
                      <a16:colId xmlns:a16="http://schemas.microsoft.com/office/drawing/2014/main" val="20001"/>
                    </a:ext>
                  </a:extLst>
                </a:gridCol>
                <a:gridCol w="1780726">
                  <a:extLst>
                    <a:ext uri="{9D8B030D-6E8A-4147-A177-3AD203B41FA5}">
                      <a16:colId xmlns:a16="http://schemas.microsoft.com/office/drawing/2014/main" val="20002"/>
                    </a:ext>
                  </a:extLst>
                </a:gridCol>
                <a:gridCol w="1780726">
                  <a:extLst>
                    <a:ext uri="{9D8B030D-6E8A-4147-A177-3AD203B41FA5}">
                      <a16:colId xmlns:a16="http://schemas.microsoft.com/office/drawing/2014/main" val="981267853"/>
                    </a:ext>
                  </a:extLst>
                </a:gridCol>
              </a:tblGrid>
              <a:tr h="370946">
                <a:tc>
                  <a:txBody>
                    <a:bodyPr/>
                    <a:lstStyle/>
                    <a:p>
                      <a:endParaRPr lang="fr-BE" sz="1800" dirty="0"/>
                    </a:p>
                  </a:txBody>
                  <a:tcPr marL="91449" marR="91449" marT="45733" marB="45733"/>
                </a:tc>
                <a:tc>
                  <a:txBody>
                    <a:bodyPr/>
                    <a:lstStyle/>
                    <a:p>
                      <a:r>
                        <a:rPr lang="fr-BE" sz="1800" dirty="0"/>
                        <a:t>Homme</a:t>
                      </a:r>
                    </a:p>
                  </a:txBody>
                  <a:tcPr marL="91449" marR="91449" marT="45733" marB="45733"/>
                </a:tc>
                <a:tc>
                  <a:txBody>
                    <a:bodyPr/>
                    <a:lstStyle/>
                    <a:p>
                      <a:r>
                        <a:rPr lang="fr-BE" sz="1800" dirty="0"/>
                        <a:t>Femme</a:t>
                      </a:r>
                    </a:p>
                  </a:txBody>
                  <a:tcPr marL="91449" marR="91449" marT="45733" marB="45733"/>
                </a:tc>
                <a:tc>
                  <a:txBody>
                    <a:bodyPr/>
                    <a:lstStyle/>
                    <a:p>
                      <a:r>
                        <a:rPr lang="fr-FR" sz="1800" dirty="0"/>
                        <a:t>Non genré</a:t>
                      </a:r>
                      <a:endParaRPr lang="fr-BE" sz="1800" dirty="0"/>
                    </a:p>
                  </a:txBody>
                  <a:tcPr marL="91449" marR="91449" marT="45733" marB="45733"/>
                </a:tc>
                <a:extLst>
                  <a:ext uri="{0D108BD9-81ED-4DB2-BD59-A6C34878D82A}">
                    <a16:rowId xmlns:a16="http://schemas.microsoft.com/office/drawing/2014/main" val="10000"/>
                  </a:ext>
                </a:extLst>
              </a:tr>
              <a:tr h="370946">
                <a:tc>
                  <a:txBody>
                    <a:bodyPr/>
                    <a:lstStyle/>
                    <a:p>
                      <a:r>
                        <a:rPr lang="fr-BE" sz="1800" dirty="0"/>
                        <a:t>- 40 ans</a:t>
                      </a:r>
                      <a:endParaRPr lang="fr-BE" sz="1800" b="1" dirty="0"/>
                    </a:p>
                  </a:txBody>
                  <a:tcPr marL="91449" marR="91449" marT="45733" marB="45733"/>
                </a:tc>
                <a:tc>
                  <a:txBody>
                    <a:bodyPr/>
                    <a:lstStyle/>
                    <a:p>
                      <a:r>
                        <a:rPr lang="fr-BE" sz="1800" dirty="0"/>
                        <a:t>2 min 50</a:t>
                      </a:r>
                    </a:p>
                  </a:txBody>
                  <a:tcPr marL="91449" marR="91449" marT="45733" marB="45733"/>
                </a:tc>
                <a:tc>
                  <a:txBody>
                    <a:bodyPr/>
                    <a:lstStyle/>
                    <a:p>
                      <a:r>
                        <a:rPr lang="fr-BE" sz="1800" dirty="0"/>
                        <a:t>3 min 20</a:t>
                      </a:r>
                    </a:p>
                  </a:txBody>
                  <a:tcPr marL="91449" marR="91449" marT="45733" marB="45733"/>
                </a:tc>
                <a:tc>
                  <a:txBody>
                    <a:bodyPr/>
                    <a:lstStyle/>
                    <a:p>
                      <a:r>
                        <a:rPr lang="fr-FR" sz="1800" dirty="0"/>
                        <a:t>3 min 20</a:t>
                      </a:r>
                      <a:endParaRPr lang="fr-BE" sz="1800" dirty="0"/>
                    </a:p>
                  </a:txBody>
                  <a:tcPr marL="91449" marR="91449" marT="45733" marB="45733"/>
                </a:tc>
                <a:extLst>
                  <a:ext uri="{0D108BD9-81ED-4DB2-BD59-A6C34878D82A}">
                    <a16:rowId xmlns:a16="http://schemas.microsoft.com/office/drawing/2014/main" val="10001"/>
                  </a:ext>
                </a:extLst>
              </a:tr>
              <a:tr h="370946">
                <a:tc>
                  <a:txBody>
                    <a:bodyPr/>
                    <a:lstStyle/>
                    <a:p>
                      <a:r>
                        <a:rPr lang="fr-BE" sz="1800" dirty="0"/>
                        <a:t>+ 40</a:t>
                      </a:r>
                      <a:r>
                        <a:rPr lang="fr-BE" sz="1800" baseline="0" dirty="0"/>
                        <a:t> ans</a:t>
                      </a:r>
                      <a:endParaRPr lang="fr-BE" sz="1800" b="1" dirty="0"/>
                    </a:p>
                  </a:txBody>
                  <a:tcPr marL="91449" marR="91449" marT="45733" marB="45733"/>
                </a:tc>
                <a:tc>
                  <a:txBody>
                    <a:bodyPr/>
                    <a:lstStyle/>
                    <a:p>
                      <a:r>
                        <a:rPr lang="fr-BE" sz="1800" dirty="0"/>
                        <a:t>3 min 10</a:t>
                      </a:r>
                    </a:p>
                  </a:txBody>
                  <a:tcPr marL="91449" marR="91449" marT="45733" marB="45733"/>
                </a:tc>
                <a:tc>
                  <a:txBody>
                    <a:bodyPr/>
                    <a:lstStyle/>
                    <a:p>
                      <a:r>
                        <a:rPr lang="fr-BE" sz="1800" dirty="0"/>
                        <a:t>3 min 40</a:t>
                      </a:r>
                    </a:p>
                  </a:txBody>
                  <a:tcPr marL="91449" marR="91449" marT="45733" marB="45733"/>
                </a:tc>
                <a:tc>
                  <a:txBody>
                    <a:bodyPr/>
                    <a:lstStyle/>
                    <a:p>
                      <a:r>
                        <a:rPr lang="fr-FR" sz="1800" dirty="0"/>
                        <a:t>3 min 40</a:t>
                      </a:r>
                      <a:endParaRPr lang="fr-BE" sz="1800" dirty="0"/>
                    </a:p>
                  </a:txBody>
                  <a:tcPr marL="91449" marR="91449" marT="45733" marB="45733"/>
                </a:tc>
                <a:extLst>
                  <a:ext uri="{0D108BD9-81ED-4DB2-BD59-A6C34878D82A}">
                    <a16:rowId xmlns:a16="http://schemas.microsoft.com/office/drawing/2014/main" val="1000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14C1-78CD-4976-A0E4-B51712BF5489}"/>
              </a:ext>
            </a:extLst>
          </p:cNvPr>
          <p:cNvSpPr>
            <a:spLocks noGrp="1"/>
          </p:cNvSpPr>
          <p:nvPr>
            <p:ph type="title"/>
          </p:nvPr>
        </p:nvSpPr>
        <p:spPr>
          <a:xfrm>
            <a:off x="279116" y="338203"/>
            <a:ext cx="11559969" cy="1143000"/>
          </a:xfrm>
        </p:spPr>
        <p:txBody>
          <a:bodyPr/>
          <a:lstStyle/>
          <a:p>
            <a:r>
              <a:rPr lang="nl-BE" sz="4000" cap="small" dirty="0">
                <a:solidFill>
                  <a:srgbClr val="002060"/>
                </a:solidFill>
              </a:rPr>
              <a:t>Parcours de </a:t>
            </a:r>
            <a:r>
              <a:rPr lang="nl-BE" sz="4000" cap="small" dirty="0" err="1">
                <a:solidFill>
                  <a:srgbClr val="002060"/>
                </a:solidFill>
              </a:rPr>
              <a:t>sélection</a:t>
            </a:r>
            <a:r>
              <a:rPr lang="nl-BE" sz="4000" cap="small" dirty="0">
                <a:solidFill>
                  <a:srgbClr val="002060"/>
                </a:solidFill>
              </a:rPr>
              <a:t> </a:t>
            </a:r>
            <a:r>
              <a:rPr lang="nl-BE" sz="3200" cap="small" dirty="0" err="1">
                <a:solidFill>
                  <a:srgbClr val="002060"/>
                </a:solidFill>
              </a:rPr>
              <a:t>candidat</a:t>
            </a:r>
            <a:r>
              <a:rPr lang="nl-BE" sz="3200" cap="small" dirty="0">
                <a:solidFill>
                  <a:srgbClr val="002060"/>
                </a:solidFill>
              </a:rPr>
              <a:t>-inspecteur </a:t>
            </a:r>
            <a:r>
              <a:rPr lang="nl-BE" sz="3200" cap="small" dirty="0" err="1">
                <a:solidFill>
                  <a:srgbClr val="002060"/>
                </a:solidFill>
              </a:rPr>
              <a:t>principal</a:t>
            </a:r>
            <a:r>
              <a:rPr lang="nl-BE" sz="3200" cap="small" dirty="0">
                <a:solidFill>
                  <a:srgbClr val="002060"/>
                </a:solidFill>
              </a:rPr>
              <a:t> </a:t>
            </a:r>
            <a:r>
              <a:rPr lang="nl-BE" sz="3200" cap="small" dirty="0" err="1">
                <a:solidFill>
                  <a:srgbClr val="002060"/>
                </a:solidFill>
              </a:rPr>
              <a:t>spécialisé</a:t>
            </a:r>
            <a:endParaRPr lang="nl-BE" dirty="0"/>
          </a:p>
        </p:txBody>
      </p:sp>
      <p:grpSp>
        <p:nvGrpSpPr>
          <p:cNvPr id="4" name="Grouper 23">
            <a:extLst>
              <a:ext uri="{FF2B5EF4-FFF2-40B4-BE49-F238E27FC236}">
                <a16:creationId xmlns:a16="http://schemas.microsoft.com/office/drawing/2014/main" id="{3263E0E3-A992-49E0-9F82-979A987A9031}"/>
              </a:ext>
            </a:extLst>
          </p:cNvPr>
          <p:cNvGrpSpPr>
            <a:grpSpLocks/>
          </p:cNvGrpSpPr>
          <p:nvPr/>
        </p:nvGrpSpPr>
        <p:grpSpPr bwMode="auto">
          <a:xfrm>
            <a:off x="526964" y="126955"/>
            <a:ext cx="11584592" cy="6059122"/>
            <a:chOff x="986387" y="529359"/>
            <a:chExt cx="11415117" cy="5652957"/>
          </a:xfrm>
        </p:grpSpPr>
        <p:grpSp>
          <p:nvGrpSpPr>
            <p:cNvPr id="5" name="Groep 4">
              <a:extLst>
                <a:ext uri="{FF2B5EF4-FFF2-40B4-BE49-F238E27FC236}">
                  <a16:creationId xmlns:a16="http://schemas.microsoft.com/office/drawing/2014/main" id="{A28E274A-9C82-4AE9-96D2-9F33ABFE2C06}"/>
                </a:ext>
              </a:extLst>
            </p:cNvPr>
            <p:cNvGrpSpPr>
              <a:grpSpLocks/>
            </p:cNvGrpSpPr>
            <p:nvPr/>
          </p:nvGrpSpPr>
          <p:grpSpPr bwMode="auto">
            <a:xfrm>
              <a:off x="986387" y="529359"/>
              <a:ext cx="11415117" cy="5652957"/>
              <a:chOff x="972869" y="529359"/>
              <a:chExt cx="11415117" cy="5652957"/>
            </a:xfrm>
          </p:grpSpPr>
          <p:sp>
            <p:nvSpPr>
              <p:cNvPr id="21" name="Vrije vorm 5">
                <a:extLst>
                  <a:ext uri="{FF2B5EF4-FFF2-40B4-BE49-F238E27FC236}">
                    <a16:creationId xmlns:a16="http://schemas.microsoft.com/office/drawing/2014/main" id="{75C7A4B8-0EF9-4AE1-9D92-ACD550BEE36E}"/>
                  </a:ext>
                </a:extLst>
              </p:cNvPr>
              <p:cNvSpPr/>
              <p:nvPr/>
            </p:nvSpPr>
            <p:spPr>
              <a:xfrm>
                <a:off x="5651367" y="1021774"/>
                <a:ext cx="1679776" cy="1372551"/>
              </a:xfrm>
              <a:custGeom>
                <a:avLst/>
                <a:gdLst>
                  <a:gd name="connsiteX0" fmla="*/ 0 w 1372547"/>
                  <a:gd name="connsiteY0" fmla="*/ 0 h 1372547"/>
                  <a:gd name="connsiteX1" fmla="*/ 1372547 w 1372547"/>
                  <a:gd name="connsiteY1" fmla="*/ 0 h 1372547"/>
                  <a:gd name="connsiteX2" fmla="*/ 1372547 w 1372547"/>
                  <a:gd name="connsiteY2" fmla="*/ 1372547 h 1372547"/>
                  <a:gd name="connsiteX3" fmla="*/ 0 w 1372547"/>
                  <a:gd name="connsiteY3" fmla="*/ 1372547 h 1372547"/>
                  <a:gd name="connsiteX4" fmla="*/ 0 w 1372547"/>
                  <a:gd name="connsiteY4" fmla="*/ 0 h 1372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547" h="1372547">
                    <a:moveTo>
                      <a:pt x="0" y="0"/>
                    </a:moveTo>
                    <a:lnTo>
                      <a:pt x="1372547" y="0"/>
                    </a:lnTo>
                    <a:lnTo>
                      <a:pt x="1372547" y="1372547"/>
                    </a:lnTo>
                    <a:lnTo>
                      <a:pt x="0" y="13725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600" dirty="0" err="1">
                    <a:solidFill>
                      <a:srgbClr val="2E2F7C"/>
                    </a:solidFill>
                    <a:latin typeface="TheSans TT B7 Bold"/>
                  </a:rPr>
                  <a:t>Candidature</a:t>
                </a:r>
                <a:endParaRPr lang="nl-BE" sz="1600" dirty="0">
                  <a:solidFill>
                    <a:srgbClr val="2E2F7C"/>
                  </a:solidFill>
                  <a:latin typeface="TheSans TT B7 Bold"/>
                </a:endParaRPr>
              </a:p>
            </p:txBody>
          </p:sp>
          <p:sp>
            <p:nvSpPr>
              <p:cNvPr id="22" name="Draaiende pijl 6">
                <a:extLst>
                  <a:ext uri="{FF2B5EF4-FFF2-40B4-BE49-F238E27FC236}">
                    <a16:creationId xmlns:a16="http://schemas.microsoft.com/office/drawing/2014/main" id="{BB32DF44-9B89-4C16-AB87-8D8E261CB525}"/>
                  </a:ext>
                </a:extLst>
              </p:cNvPr>
              <p:cNvSpPr/>
              <p:nvPr/>
            </p:nvSpPr>
            <p:spPr>
              <a:xfrm>
                <a:off x="2020648" y="529359"/>
                <a:ext cx="5146526" cy="5146128"/>
              </a:xfrm>
              <a:prstGeom prst="circularArrow">
                <a:avLst>
                  <a:gd name="adj1" fmla="val 5201"/>
                  <a:gd name="adj2" fmla="val 335940"/>
                  <a:gd name="adj3" fmla="val 21293132"/>
                  <a:gd name="adj4" fmla="val 19766335"/>
                  <a:gd name="adj5" fmla="val 6067"/>
                </a:avLst>
              </a:prstGeom>
              <a:solidFill>
                <a:srgbClr val="1D0485"/>
              </a:solidFill>
              <a:ln>
                <a:solidFill>
                  <a:srgbClr val="1D04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Vrije vorm 7">
                <a:extLst>
                  <a:ext uri="{FF2B5EF4-FFF2-40B4-BE49-F238E27FC236}">
                    <a16:creationId xmlns:a16="http://schemas.microsoft.com/office/drawing/2014/main" id="{91CD04FB-F17A-4174-8807-00C888F0F444}"/>
                  </a:ext>
                </a:extLst>
              </p:cNvPr>
              <p:cNvSpPr/>
              <p:nvPr/>
            </p:nvSpPr>
            <p:spPr>
              <a:xfrm>
                <a:off x="6384744" y="3264335"/>
                <a:ext cx="6003242" cy="1083778"/>
              </a:xfrm>
              <a:custGeom>
                <a:avLst/>
                <a:gdLst>
                  <a:gd name="connsiteX0" fmla="*/ 0 w 1372547"/>
                  <a:gd name="connsiteY0" fmla="*/ 0 h 1372547"/>
                  <a:gd name="connsiteX1" fmla="*/ 1372547 w 1372547"/>
                  <a:gd name="connsiteY1" fmla="*/ 0 h 1372547"/>
                  <a:gd name="connsiteX2" fmla="*/ 1372547 w 1372547"/>
                  <a:gd name="connsiteY2" fmla="*/ 1372547 h 1372547"/>
                  <a:gd name="connsiteX3" fmla="*/ 0 w 1372547"/>
                  <a:gd name="connsiteY3" fmla="*/ 1372547 h 1372547"/>
                  <a:gd name="connsiteX4" fmla="*/ 0 w 1372547"/>
                  <a:gd name="connsiteY4" fmla="*/ 0 h 1372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547" h="1372547">
                    <a:moveTo>
                      <a:pt x="0" y="0"/>
                    </a:moveTo>
                    <a:lnTo>
                      <a:pt x="1372547" y="0"/>
                    </a:lnTo>
                    <a:lnTo>
                      <a:pt x="1372547" y="1372547"/>
                    </a:lnTo>
                    <a:lnTo>
                      <a:pt x="0" y="13725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defRPr/>
                </a:pPr>
                <a:endParaRPr lang="nl-BE" sz="1600" dirty="0">
                  <a:solidFill>
                    <a:srgbClr val="2E2F7C"/>
                  </a:solidFill>
                  <a:latin typeface="TheSans TT B7 Bold"/>
                </a:endParaRPr>
              </a:p>
              <a:p>
                <a:pPr marL="285750" indent="-285750" defTabSz="444500" eaLnBrk="1" fontAlgn="auto" hangingPunct="1">
                  <a:lnSpc>
                    <a:spcPct val="90000"/>
                  </a:lnSpc>
                  <a:buFont typeface="Arial" panose="020B0604020202020204" pitchFamily="34" charset="0"/>
                  <a:buChar char="•"/>
                  <a:defRPr/>
                </a:pPr>
                <a:r>
                  <a:rPr lang="nl-BE" sz="1600" dirty="0" err="1">
                    <a:solidFill>
                      <a:srgbClr val="2E2F7C"/>
                    </a:solidFill>
                    <a:latin typeface="TheSans TT B7 Bold"/>
                  </a:rPr>
                  <a:t>Épreuve</a:t>
                </a:r>
                <a:r>
                  <a:rPr lang="nl-BE" sz="1600" dirty="0">
                    <a:solidFill>
                      <a:srgbClr val="2E2F7C"/>
                    </a:solidFill>
                    <a:latin typeface="TheSans TT B7 Bold"/>
                  </a:rPr>
                  <a:t> </a:t>
                </a:r>
                <a:r>
                  <a:rPr lang="nl-BE" sz="1600" dirty="0" err="1">
                    <a:solidFill>
                      <a:srgbClr val="2E2F7C"/>
                    </a:solidFill>
                    <a:latin typeface="TheSans TT B7 Bold"/>
                  </a:rPr>
                  <a:t>d’aptitudes</a:t>
                </a:r>
                <a:r>
                  <a:rPr lang="nl-BE" sz="1600" dirty="0">
                    <a:solidFill>
                      <a:srgbClr val="2E2F7C"/>
                    </a:solidFill>
                    <a:latin typeface="TheSans TT B7 Bold"/>
                  </a:rPr>
                  <a:t> </a:t>
                </a:r>
                <a:r>
                  <a:rPr lang="nl-BE" sz="1600" dirty="0" err="1">
                    <a:solidFill>
                      <a:srgbClr val="2E2F7C"/>
                    </a:solidFill>
                    <a:latin typeface="TheSans TT B7 Bold"/>
                  </a:rPr>
                  <a:t>cognitives</a:t>
                </a:r>
                <a:r>
                  <a:rPr lang="nl-BE" sz="1600" dirty="0">
                    <a:solidFill>
                      <a:srgbClr val="2E2F7C"/>
                    </a:solidFill>
                    <a:latin typeface="TheSans TT B7 Bold"/>
                  </a:rPr>
                  <a:t> (raisonnement </a:t>
                </a:r>
                <a:r>
                  <a:rPr lang="nl-BE" sz="1600" dirty="0" err="1">
                    <a:solidFill>
                      <a:srgbClr val="2E2F7C"/>
                    </a:solidFill>
                    <a:latin typeface="TheSans TT B7 Bold"/>
                  </a:rPr>
                  <a:t>abstrait</a:t>
                </a:r>
                <a:r>
                  <a:rPr lang="nl-BE" sz="1600" dirty="0">
                    <a:solidFill>
                      <a:srgbClr val="2E2F7C"/>
                    </a:solidFill>
                    <a:latin typeface="TheSans TT B7 Bold"/>
                  </a:rPr>
                  <a:t>, raisonnement </a:t>
                </a:r>
                <a:r>
                  <a:rPr lang="nl-BE" sz="1600" dirty="0" err="1">
                    <a:solidFill>
                      <a:srgbClr val="2E2F7C"/>
                    </a:solidFill>
                    <a:latin typeface="TheSans TT B7 Bold"/>
                  </a:rPr>
                  <a:t>numérique</a:t>
                </a:r>
                <a:r>
                  <a:rPr lang="nl-BE" sz="1600" dirty="0">
                    <a:solidFill>
                      <a:srgbClr val="2E2F7C"/>
                    </a:solidFill>
                    <a:latin typeface="TheSans TT B7 Bold"/>
                  </a:rPr>
                  <a:t>, </a:t>
                </a:r>
                <a:r>
                  <a:rPr lang="nl-BE" sz="1600" dirty="0" err="1">
                    <a:solidFill>
                      <a:srgbClr val="2E2F7C"/>
                    </a:solidFill>
                    <a:latin typeface="TheSans TT B7 Bold"/>
                  </a:rPr>
                  <a:t>traiter</a:t>
                </a:r>
                <a:r>
                  <a:rPr lang="nl-BE" sz="1600" dirty="0">
                    <a:solidFill>
                      <a:srgbClr val="2E2F7C"/>
                    </a:solidFill>
                    <a:latin typeface="TheSans TT B7 Bold"/>
                  </a:rPr>
                  <a:t> </a:t>
                </a:r>
                <a:r>
                  <a:rPr lang="nl-BE" sz="1600" dirty="0" err="1">
                    <a:solidFill>
                      <a:srgbClr val="2E2F7C"/>
                    </a:solidFill>
                    <a:latin typeface="TheSans TT B7 Bold"/>
                  </a:rPr>
                  <a:t>l’information</a:t>
                </a:r>
                <a:r>
                  <a:rPr lang="nl-BE" sz="1600" dirty="0">
                    <a:solidFill>
                      <a:srgbClr val="2E2F7C"/>
                    </a:solidFill>
                    <a:latin typeface="TheSans TT B7 Bold"/>
                  </a:rPr>
                  <a:t>, </a:t>
                </a:r>
                <a:r>
                  <a:rPr lang="nl-BE" sz="1600" dirty="0" err="1">
                    <a:solidFill>
                      <a:srgbClr val="2E2F7C"/>
                    </a:solidFill>
                    <a:latin typeface="TheSans TT B7 Bold"/>
                  </a:rPr>
                  <a:t>connaissance</a:t>
                </a:r>
                <a:r>
                  <a:rPr lang="nl-BE" sz="1600" dirty="0">
                    <a:solidFill>
                      <a:srgbClr val="2E2F7C"/>
                    </a:solidFill>
                    <a:latin typeface="TheSans TT B7 Bold"/>
                  </a:rPr>
                  <a:t> de la </a:t>
                </a:r>
                <a:r>
                  <a:rPr lang="nl-BE" sz="1600" dirty="0" err="1">
                    <a:solidFill>
                      <a:srgbClr val="2E2F7C"/>
                    </a:solidFill>
                    <a:latin typeface="TheSans TT B7 Bold"/>
                  </a:rPr>
                  <a:t>langue</a:t>
                </a:r>
                <a:r>
                  <a:rPr lang="nl-BE" sz="1600" dirty="0">
                    <a:solidFill>
                      <a:srgbClr val="2E2F7C"/>
                    </a:solidFill>
                    <a:latin typeface="TheSans TT B7 Bold"/>
                  </a:rPr>
                  <a:t>)</a:t>
                </a:r>
              </a:p>
              <a:p>
                <a:pPr marL="285750" indent="-285750" defTabSz="444500" eaLnBrk="1" fontAlgn="auto" hangingPunct="1">
                  <a:lnSpc>
                    <a:spcPct val="90000"/>
                  </a:lnSpc>
                  <a:buFont typeface="Arial" panose="020B0604020202020204" pitchFamily="34" charset="0"/>
                  <a:buChar char="•"/>
                  <a:defRPr/>
                </a:pPr>
                <a:endParaRPr lang="nl-BE" sz="500" dirty="0">
                  <a:solidFill>
                    <a:srgbClr val="2E2F7C"/>
                  </a:solidFill>
                  <a:latin typeface="TheSans TT B7 Bold"/>
                </a:endParaRPr>
              </a:p>
              <a:p>
                <a:pPr marL="285750" indent="-285750" defTabSz="444500" eaLnBrk="1" fontAlgn="auto" hangingPunct="1">
                  <a:lnSpc>
                    <a:spcPct val="90000"/>
                  </a:lnSpc>
                  <a:buFont typeface="Arial" panose="020B0604020202020204" pitchFamily="34" charset="0"/>
                  <a:buChar char="•"/>
                  <a:defRPr/>
                </a:pPr>
                <a:endParaRPr lang="nl-BE" sz="500" dirty="0">
                  <a:solidFill>
                    <a:srgbClr val="2E2F7C"/>
                  </a:solidFill>
                  <a:latin typeface="TheSans TT B7 Bold"/>
                </a:endParaRPr>
              </a:p>
              <a:p>
                <a:pPr marL="285750" indent="-285750" defTabSz="444500" eaLnBrk="1" fontAlgn="auto" hangingPunct="1">
                  <a:lnSpc>
                    <a:spcPct val="90000"/>
                  </a:lnSpc>
                  <a:buFont typeface="Arial" panose="020B0604020202020204" pitchFamily="34" charset="0"/>
                  <a:buChar char="•"/>
                  <a:defRPr/>
                </a:pPr>
                <a:endParaRPr lang="nl-BE" sz="500" dirty="0">
                  <a:solidFill>
                    <a:srgbClr val="2E2F7C"/>
                  </a:solidFill>
                  <a:latin typeface="TheSans TT B7 Bold"/>
                </a:endParaRPr>
              </a:p>
              <a:p>
                <a:pPr marL="285750" indent="-285750" defTabSz="444500" eaLnBrk="1" fontAlgn="auto" hangingPunct="1">
                  <a:lnSpc>
                    <a:spcPct val="90000"/>
                  </a:lnSpc>
                  <a:buFont typeface="Arial" panose="020B0604020202020204" pitchFamily="34" charset="0"/>
                  <a:buChar char="•"/>
                  <a:defRPr/>
                </a:pPr>
                <a:r>
                  <a:rPr lang="nl-BE" sz="1600" dirty="0">
                    <a:solidFill>
                      <a:srgbClr val="2E2F7C"/>
                    </a:solidFill>
                    <a:latin typeface="TheSans TT B7 Bold"/>
                  </a:rPr>
                  <a:t>Parcours </a:t>
                </a:r>
                <a:r>
                  <a:rPr lang="nl-BE" sz="1600" dirty="0" err="1">
                    <a:solidFill>
                      <a:srgbClr val="2E2F7C"/>
                    </a:solidFill>
                    <a:latin typeface="TheSans TT B7 Bold"/>
                  </a:rPr>
                  <a:t>fonctionnel</a:t>
                </a:r>
                <a:endParaRPr lang="nl-BE" sz="1600" dirty="0">
                  <a:solidFill>
                    <a:srgbClr val="2E2F7C"/>
                  </a:solidFill>
                  <a:latin typeface="TheSans TT B7 Bold"/>
                </a:endParaRPr>
              </a:p>
              <a:p>
                <a:pPr marL="285750" indent="-285750" defTabSz="444500" eaLnBrk="1" fontAlgn="auto" hangingPunct="1">
                  <a:lnSpc>
                    <a:spcPct val="90000"/>
                  </a:lnSpc>
                  <a:buFont typeface="Arial" panose="020B0604020202020204" pitchFamily="34" charset="0"/>
                  <a:buChar char="•"/>
                  <a:defRPr/>
                </a:pPr>
                <a:endParaRPr lang="nl-BE" sz="1600" dirty="0">
                  <a:solidFill>
                    <a:srgbClr val="2E2F7C"/>
                  </a:solidFill>
                  <a:latin typeface="TheSans TT B7 Bold"/>
                </a:endParaRPr>
              </a:p>
              <a:p>
                <a:pPr marL="285750" indent="-285750" defTabSz="444500" eaLnBrk="1" fontAlgn="auto" hangingPunct="1">
                  <a:lnSpc>
                    <a:spcPct val="90000"/>
                  </a:lnSpc>
                  <a:buFont typeface="Arial" panose="020B0604020202020204" pitchFamily="34" charset="0"/>
                  <a:buChar char="•"/>
                  <a:defRPr/>
                </a:pPr>
                <a:endParaRPr lang="nl-BE" sz="500" dirty="0">
                  <a:solidFill>
                    <a:srgbClr val="2E2F7C"/>
                  </a:solidFill>
                  <a:latin typeface="TheSans TT B7 Bold"/>
                </a:endParaRPr>
              </a:p>
              <a:p>
                <a:pPr marL="285750" indent="-285750" defTabSz="444500">
                  <a:lnSpc>
                    <a:spcPct val="90000"/>
                  </a:lnSpc>
                  <a:buFont typeface="Arial" panose="020B0604020202020204" pitchFamily="34" charset="0"/>
                  <a:buChar char="•"/>
                  <a:defRPr/>
                </a:pPr>
                <a:r>
                  <a:rPr lang="nl-BE" sz="1600" dirty="0" err="1">
                    <a:solidFill>
                      <a:srgbClr val="2E2F7C"/>
                    </a:solidFill>
                    <a:latin typeface="TheSans TT B7 Bold"/>
                  </a:rPr>
                  <a:t>Épreuve</a:t>
                </a:r>
                <a:r>
                  <a:rPr lang="nl-BE" sz="1600" dirty="0">
                    <a:solidFill>
                      <a:srgbClr val="2E2F7C"/>
                    </a:solidFill>
                    <a:latin typeface="TheSans TT B7 Bold"/>
                  </a:rPr>
                  <a:t> </a:t>
                </a:r>
                <a:r>
                  <a:rPr lang="nl-BE" sz="1600" dirty="0" err="1">
                    <a:solidFill>
                      <a:srgbClr val="2E2F7C"/>
                    </a:solidFill>
                    <a:latin typeface="TheSans TT B7 Bold"/>
                  </a:rPr>
                  <a:t>professionnelle</a:t>
                </a:r>
                <a:endParaRPr lang="nl-BE" sz="1600" dirty="0">
                  <a:solidFill>
                    <a:srgbClr val="2E2F7C"/>
                  </a:solidFill>
                  <a:latin typeface="TheSans TT B7 Bold"/>
                </a:endParaRPr>
              </a:p>
            </p:txBody>
          </p:sp>
          <p:sp>
            <p:nvSpPr>
              <p:cNvPr id="24" name="Draaiende pijl 8">
                <a:extLst>
                  <a:ext uri="{FF2B5EF4-FFF2-40B4-BE49-F238E27FC236}">
                    <a16:creationId xmlns:a16="http://schemas.microsoft.com/office/drawing/2014/main" id="{E7904063-4DC0-4D6D-AACB-23BD87059B53}"/>
                  </a:ext>
                </a:extLst>
              </p:cNvPr>
              <p:cNvSpPr/>
              <p:nvPr/>
            </p:nvSpPr>
            <p:spPr>
              <a:xfrm rot="679456">
                <a:off x="2771224" y="788026"/>
                <a:ext cx="4585701" cy="4944140"/>
              </a:xfrm>
              <a:prstGeom prst="circularArrow">
                <a:avLst>
                  <a:gd name="adj1" fmla="val 5201"/>
                  <a:gd name="adj2" fmla="val 335940"/>
                  <a:gd name="adj3" fmla="val 4014584"/>
                  <a:gd name="adj4" fmla="val 2253537"/>
                  <a:gd name="adj5" fmla="val 6067"/>
                </a:avLst>
              </a:prstGeom>
              <a:solidFill>
                <a:srgbClr val="1D0485"/>
              </a:solidFill>
              <a:ln>
                <a:solidFill>
                  <a:srgbClr val="1D04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nl-BE" dirty="0"/>
              </a:p>
            </p:txBody>
          </p:sp>
          <p:sp>
            <p:nvSpPr>
              <p:cNvPr id="25" name="Vrije vorm 9">
                <a:extLst>
                  <a:ext uri="{FF2B5EF4-FFF2-40B4-BE49-F238E27FC236}">
                    <a16:creationId xmlns:a16="http://schemas.microsoft.com/office/drawing/2014/main" id="{12A71E0B-F8D0-4622-A83A-5A709C82396F}"/>
                  </a:ext>
                </a:extLst>
              </p:cNvPr>
              <p:cNvSpPr/>
              <p:nvPr/>
            </p:nvSpPr>
            <p:spPr>
              <a:xfrm>
                <a:off x="3455788" y="4809765"/>
                <a:ext cx="1374167" cy="1372551"/>
              </a:xfrm>
              <a:custGeom>
                <a:avLst/>
                <a:gdLst>
                  <a:gd name="connsiteX0" fmla="*/ 0 w 1372547"/>
                  <a:gd name="connsiteY0" fmla="*/ 0 h 1372547"/>
                  <a:gd name="connsiteX1" fmla="*/ 1372547 w 1372547"/>
                  <a:gd name="connsiteY1" fmla="*/ 0 h 1372547"/>
                  <a:gd name="connsiteX2" fmla="*/ 1372547 w 1372547"/>
                  <a:gd name="connsiteY2" fmla="*/ 1372547 h 1372547"/>
                  <a:gd name="connsiteX3" fmla="*/ 0 w 1372547"/>
                  <a:gd name="connsiteY3" fmla="*/ 1372547 h 1372547"/>
                  <a:gd name="connsiteX4" fmla="*/ 0 w 1372547"/>
                  <a:gd name="connsiteY4" fmla="*/ 0 h 1372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547" h="1372547">
                    <a:moveTo>
                      <a:pt x="0" y="0"/>
                    </a:moveTo>
                    <a:lnTo>
                      <a:pt x="1372547" y="0"/>
                    </a:lnTo>
                    <a:lnTo>
                      <a:pt x="1372547" y="1372547"/>
                    </a:lnTo>
                    <a:lnTo>
                      <a:pt x="0" y="13725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600" dirty="0" err="1">
                    <a:solidFill>
                      <a:srgbClr val="2E2F7C"/>
                    </a:solidFill>
                    <a:latin typeface="TheSans TT B7 Bold"/>
                  </a:rPr>
                  <a:t>Épreuves</a:t>
                </a:r>
                <a:r>
                  <a:rPr lang="nl-BE" sz="1600" dirty="0">
                    <a:solidFill>
                      <a:srgbClr val="2E2F7C"/>
                    </a:solidFill>
                    <a:latin typeface="TheSans TT B7 Bold"/>
                  </a:rPr>
                  <a:t> de </a:t>
                </a:r>
                <a:r>
                  <a:rPr lang="nl-BE" sz="1600" dirty="0" err="1">
                    <a:solidFill>
                      <a:srgbClr val="2E2F7C"/>
                    </a:solidFill>
                    <a:latin typeface="TheSans TT B7 Bold"/>
                  </a:rPr>
                  <a:t>personnalité</a:t>
                </a:r>
                <a:endParaRPr lang="nl-BE" sz="1600" dirty="0">
                  <a:solidFill>
                    <a:srgbClr val="2E2F7C"/>
                  </a:solidFill>
                  <a:latin typeface="TheSans TT B7 Bold"/>
                </a:endParaRPr>
              </a:p>
            </p:txBody>
          </p:sp>
          <p:sp>
            <p:nvSpPr>
              <p:cNvPr id="26" name="Draaiende pijl 10">
                <a:extLst>
                  <a:ext uri="{FF2B5EF4-FFF2-40B4-BE49-F238E27FC236}">
                    <a16:creationId xmlns:a16="http://schemas.microsoft.com/office/drawing/2014/main" id="{A5DE86E3-461B-4124-961B-46558E27020E}"/>
                  </a:ext>
                </a:extLst>
              </p:cNvPr>
              <p:cNvSpPr/>
              <p:nvPr/>
            </p:nvSpPr>
            <p:spPr>
              <a:xfrm rot="20957767">
                <a:off x="972869" y="775246"/>
                <a:ext cx="5146526" cy="4876545"/>
              </a:xfrm>
              <a:prstGeom prst="circularArrow">
                <a:avLst>
                  <a:gd name="adj1" fmla="val 5201"/>
                  <a:gd name="adj2" fmla="val 335940"/>
                  <a:gd name="adj3" fmla="val 8210523"/>
                  <a:gd name="adj4" fmla="val 6449476"/>
                  <a:gd name="adj5" fmla="val 6067"/>
                </a:avLst>
              </a:prstGeom>
              <a:solidFill>
                <a:srgbClr val="1D0485"/>
              </a:solidFill>
              <a:ln>
                <a:solidFill>
                  <a:srgbClr val="1D04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Vrije vorm 11">
                <a:extLst>
                  <a:ext uri="{FF2B5EF4-FFF2-40B4-BE49-F238E27FC236}">
                    <a16:creationId xmlns:a16="http://schemas.microsoft.com/office/drawing/2014/main" id="{01BEC029-12FC-427B-8112-AA0465AA95BD}"/>
                  </a:ext>
                </a:extLst>
              </p:cNvPr>
              <p:cNvSpPr/>
              <p:nvPr/>
            </p:nvSpPr>
            <p:spPr>
              <a:xfrm>
                <a:off x="1289930" y="3517561"/>
                <a:ext cx="1372407" cy="1372551"/>
              </a:xfrm>
              <a:custGeom>
                <a:avLst/>
                <a:gdLst>
                  <a:gd name="connsiteX0" fmla="*/ 0 w 1372547"/>
                  <a:gd name="connsiteY0" fmla="*/ 0 h 1372547"/>
                  <a:gd name="connsiteX1" fmla="*/ 1372547 w 1372547"/>
                  <a:gd name="connsiteY1" fmla="*/ 0 h 1372547"/>
                  <a:gd name="connsiteX2" fmla="*/ 1372547 w 1372547"/>
                  <a:gd name="connsiteY2" fmla="*/ 1372547 h 1372547"/>
                  <a:gd name="connsiteX3" fmla="*/ 0 w 1372547"/>
                  <a:gd name="connsiteY3" fmla="*/ 1372547 h 1372547"/>
                  <a:gd name="connsiteX4" fmla="*/ 0 w 1372547"/>
                  <a:gd name="connsiteY4" fmla="*/ 0 h 1372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547" h="1372547">
                    <a:moveTo>
                      <a:pt x="0" y="0"/>
                    </a:moveTo>
                    <a:lnTo>
                      <a:pt x="1372547" y="0"/>
                    </a:lnTo>
                    <a:lnTo>
                      <a:pt x="1372547" y="1372547"/>
                    </a:lnTo>
                    <a:lnTo>
                      <a:pt x="0" y="13725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600" dirty="0" err="1">
                    <a:solidFill>
                      <a:srgbClr val="2E2F7C"/>
                    </a:solidFill>
                    <a:latin typeface="TheSans TT B7 Bold"/>
                  </a:rPr>
                  <a:t>Épreuve</a:t>
                </a:r>
                <a:r>
                  <a:rPr lang="nl-BE" sz="1600" dirty="0">
                    <a:solidFill>
                      <a:srgbClr val="2E2F7C"/>
                    </a:solidFill>
                    <a:latin typeface="TheSans TT B7 Bold"/>
                  </a:rPr>
                  <a:t> </a:t>
                </a:r>
                <a:r>
                  <a:rPr lang="nl-BE" sz="1600" dirty="0" err="1">
                    <a:solidFill>
                      <a:srgbClr val="2E2F7C"/>
                    </a:solidFill>
                    <a:latin typeface="TheSans TT B7 Bold"/>
                  </a:rPr>
                  <a:t>d’aptitude</a:t>
                </a:r>
                <a:r>
                  <a:rPr lang="nl-BE" sz="1600" dirty="0">
                    <a:solidFill>
                      <a:srgbClr val="2E2F7C"/>
                    </a:solidFill>
                    <a:latin typeface="TheSans TT B7 Bold"/>
                  </a:rPr>
                  <a:t> </a:t>
                </a:r>
                <a:r>
                  <a:rPr lang="nl-BE" sz="1600" dirty="0" err="1">
                    <a:solidFill>
                      <a:srgbClr val="2E2F7C"/>
                    </a:solidFill>
                    <a:latin typeface="TheSans TT B7 Bold"/>
                  </a:rPr>
                  <a:t>médicale</a:t>
                </a:r>
                <a:endParaRPr lang="nl-BE" sz="1600" dirty="0">
                  <a:solidFill>
                    <a:srgbClr val="2E2F7C"/>
                  </a:solidFill>
                  <a:latin typeface="TheSans TT B7 Bold"/>
                </a:endParaRPr>
              </a:p>
            </p:txBody>
          </p:sp>
          <p:sp>
            <p:nvSpPr>
              <p:cNvPr id="28" name="Draaiende pijl 12">
                <a:extLst>
                  <a:ext uri="{FF2B5EF4-FFF2-40B4-BE49-F238E27FC236}">
                    <a16:creationId xmlns:a16="http://schemas.microsoft.com/office/drawing/2014/main" id="{5E7AEE6C-BD16-4B66-B23D-B4BEC4142B9E}"/>
                  </a:ext>
                </a:extLst>
              </p:cNvPr>
              <p:cNvSpPr/>
              <p:nvPr/>
            </p:nvSpPr>
            <p:spPr>
              <a:xfrm>
                <a:off x="1507976" y="1012626"/>
                <a:ext cx="4866765" cy="5146128"/>
              </a:xfrm>
              <a:prstGeom prst="circularArrow">
                <a:avLst>
                  <a:gd name="adj1" fmla="val 5201"/>
                  <a:gd name="adj2" fmla="val 335940"/>
                  <a:gd name="adj3" fmla="val 12297725"/>
                  <a:gd name="adj4" fmla="val 10770928"/>
                  <a:gd name="adj5" fmla="val 6067"/>
                </a:avLst>
              </a:prstGeom>
              <a:solidFill>
                <a:srgbClr val="1D0485"/>
              </a:solidFill>
              <a:ln>
                <a:solidFill>
                  <a:srgbClr val="1D04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6" name="Groep 16">
              <a:extLst>
                <a:ext uri="{FF2B5EF4-FFF2-40B4-BE49-F238E27FC236}">
                  <a16:creationId xmlns:a16="http://schemas.microsoft.com/office/drawing/2014/main" id="{98AA224D-DABD-4EDE-9B26-09EDC9CCC644}"/>
                </a:ext>
              </a:extLst>
            </p:cNvPr>
            <p:cNvGrpSpPr>
              <a:grpSpLocks/>
            </p:cNvGrpSpPr>
            <p:nvPr/>
          </p:nvGrpSpPr>
          <p:grpSpPr bwMode="auto">
            <a:xfrm>
              <a:off x="2739725" y="1397238"/>
              <a:ext cx="3735409" cy="3823812"/>
              <a:chOff x="2739725" y="1397238"/>
              <a:chExt cx="3735409" cy="3823812"/>
            </a:xfrm>
          </p:grpSpPr>
          <p:sp>
            <p:nvSpPr>
              <p:cNvPr id="7" name="Vrije vorm 17">
                <a:extLst>
                  <a:ext uri="{FF2B5EF4-FFF2-40B4-BE49-F238E27FC236}">
                    <a16:creationId xmlns:a16="http://schemas.microsoft.com/office/drawing/2014/main" id="{A3984BAB-5C58-4291-8C87-46E78CEC6CE0}"/>
                  </a:ext>
                </a:extLst>
              </p:cNvPr>
              <p:cNvSpPr/>
              <p:nvPr/>
            </p:nvSpPr>
            <p:spPr>
              <a:xfrm>
                <a:off x="4902145" y="1397238"/>
                <a:ext cx="526090" cy="524577"/>
              </a:xfrm>
              <a:custGeom>
                <a:avLst/>
                <a:gdLst>
                  <a:gd name="connsiteX0" fmla="*/ 0 w 524835"/>
                  <a:gd name="connsiteY0" fmla="*/ 0 h 524835"/>
                  <a:gd name="connsiteX1" fmla="*/ 524835 w 524835"/>
                  <a:gd name="connsiteY1" fmla="*/ 0 h 524835"/>
                  <a:gd name="connsiteX2" fmla="*/ 524835 w 524835"/>
                  <a:gd name="connsiteY2" fmla="*/ 524835 h 524835"/>
                  <a:gd name="connsiteX3" fmla="*/ 0 w 524835"/>
                  <a:gd name="connsiteY3" fmla="*/ 524835 h 524835"/>
                  <a:gd name="connsiteX4" fmla="*/ 0 w 52483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5" h="524835">
                    <a:moveTo>
                      <a:pt x="0" y="0"/>
                    </a:moveTo>
                    <a:lnTo>
                      <a:pt x="524835" y="0"/>
                    </a:lnTo>
                    <a:lnTo>
                      <a:pt x="52483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41910" tIns="41910" rIns="41910" bIns="41910" spcCol="1270" anchor="ctr"/>
              <a:lstStyle/>
              <a:p>
                <a:pPr algn="ctr" defTabSz="1466850" eaLnBrk="1" fontAlgn="auto" hangingPunct="1">
                  <a:lnSpc>
                    <a:spcPct val="90000"/>
                  </a:lnSpc>
                  <a:spcAft>
                    <a:spcPct val="35000"/>
                  </a:spcAft>
                  <a:defRPr/>
                </a:pPr>
                <a:endParaRPr lang="nl-BE" sz="3300">
                  <a:solidFill>
                    <a:srgbClr val="B9BAE5">
                      <a:hueOff val="0"/>
                      <a:satOff val="0"/>
                      <a:lumOff val="0"/>
                      <a:alphaOff val="0"/>
                    </a:srgbClr>
                  </a:solidFill>
                </a:endParaRPr>
              </a:p>
            </p:txBody>
          </p:sp>
          <p:sp>
            <p:nvSpPr>
              <p:cNvPr id="8" name="Vrije vorm 19">
                <a:extLst>
                  <a:ext uri="{FF2B5EF4-FFF2-40B4-BE49-F238E27FC236}">
                    <a16:creationId xmlns:a16="http://schemas.microsoft.com/office/drawing/2014/main" id="{46D6163B-1FC2-4EA1-9EB4-4A55EDEE13C2}"/>
                  </a:ext>
                </a:extLst>
              </p:cNvPr>
              <p:cNvSpPr/>
              <p:nvPr/>
            </p:nvSpPr>
            <p:spPr>
              <a:xfrm>
                <a:off x="5220891" y="2014520"/>
                <a:ext cx="1191405" cy="587792"/>
              </a:xfrm>
              <a:custGeom>
                <a:avLst/>
                <a:gdLst>
                  <a:gd name="connsiteX0" fmla="*/ 0 w 735509"/>
                  <a:gd name="connsiteY0" fmla="*/ 0 h 524835"/>
                  <a:gd name="connsiteX1" fmla="*/ 735509 w 735509"/>
                  <a:gd name="connsiteY1" fmla="*/ 0 h 524835"/>
                  <a:gd name="connsiteX2" fmla="*/ 735509 w 735509"/>
                  <a:gd name="connsiteY2" fmla="*/ 524835 h 524835"/>
                  <a:gd name="connsiteX3" fmla="*/ 0 w 735509"/>
                  <a:gd name="connsiteY3" fmla="*/ 524835 h 524835"/>
                  <a:gd name="connsiteX4" fmla="*/ 0 w 735509"/>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09" h="524835">
                    <a:moveTo>
                      <a:pt x="0" y="0"/>
                    </a:moveTo>
                    <a:lnTo>
                      <a:pt x="735509" y="0"/>
                    </a:lnTo>
                    <a:lnTo>
                      <a:pt x="735509"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000" dirty="0">
                    <a:solidFill>
                      <a:srgbClr val="2E2F7C"/>
                    </a:solidFill>
                  </a:rPr>
                  <a:t>Evaluation de la </a:t>
                </a:r>
                <a:r>
                  <a:rPr lang="nl-BE" sz="1000" dirty="0" err="1">
                    <a:solidFill>
                      <a:srgbClr val="2E2F7C"/>
                    </a:solidFill>
                  </a:rPr>
                  <a:t>moralité</a:t>
                </a:r>
                <a:r>
                  <a:rPr lang="nl-BE" sz="1000" dirty="0">
                    <a:solidFill>
                      <a:srgbClr val="2E2F7C"/>
                    </a:solidFill>
                  </a:rPr>
                  <a:t> </a:t>
                </a:r>
                <a:r>
                  <a:rPr lang="nl-BE" sz="1000" dirty="0" err="1">
                    <a:solidFill>
                      <a:srgbClr val="2E2F7C"/>
                    </a:solidFill>
                  </a:rPr>
                  <a:t>sur</a:t>
                </a:r>
                <a:r>
                  <a:rPr lang="nl-BE" sz="1000" dirty="0">
                    <a:solidFill>
                      <a:srgbClr val="2E2F7C"/>
                    </a:solidFill>
                  </a:rPr>
                  <a:t> base du </a:t>
                </a:r>
                <a:r>
                  <a:rPr lang="nl-BE" sz="1000" dirty="0" err="1">
                    <a:solidFill>
                      <a:srgbClr val="2E2F7C"/>
                    </a:solidFill>
                  </a:rPr>
                  <a:t>casier</a:t>
                </a:r>
                <a:r>
                  <a:rPr lang="nl-BE" sz="1000" dirty="0">
                    <a:solidFill>
                      <a:srgbClr val="2E2F7C"/>
                    </a:solidFill>
                  </a:rPr>
                  <a:t> </a:t>
                </a:r>
                <a:r>
                  <a:rPr lang="nl-BE" sz="1000" dirty="0" err="1">
                    <a:solidFill>
                      <a:srgbClr val="2E2F7C"/>
                    </a:solidFill>
                  </a:rPr>
                  <a:t>judiciaire</a:t>
                </a:r>
                <a:endParaRPr lang="nl-BE" sz="1000" dirty="0">
                  <a:solidFill>
                    <a:srgbClr val="2E2F7C"/>
                  </a:solidFill>
                </a:endParaRPr>
              </a:p>
            </p:txBody>
          </p:sp>
          <p:sp>
            <p:nvSpPr>
              <p:cNvPr id="10" name="Vrije vorm 21">
                <a:extLst>
                  <a:ext uri="{FF2B5EF4-FFF2-40B4-BE49-F238E27FC236}">
                    <a16:creationId xmlns:a16="http://schemas.microsoft.com/office/drawing/2014/main" id="{5A55641D-DE1A-4D76-B1EF-D7FBA16A7032}"/>
                  </a:ext>
                </a:extLst>
              </p:cNvPr>
              <p:cNvSpPr/>
              <p:nvPr/>
            </p:nvSpPr>
            <p:spPr>
              <a:xfrm>
                <a:off x="5950804" y="3213519"/>
                <a:ext cx="524330" cy="524577"/>
              </a:xfrm>
              <a:custGeom>
                <a:avLst/>
                <a:gdLst>
                  <a:gd name="connsiteX0" fmla="*/ 0 w 524835"/>
                  <a:gd name="connsiteY0" fmla="*/ 0 h 524835"/>
                  <a:gd name="connsiteX1" fmla="*/ 524835 w 524835"/>
                  <a:gd name="connsiteY1" fmla="*/ 0 h 524835"/>
                  <a:gd name="connsiteX2" fmla="*/ 524835 w 524835"/>
                  <a:gd name="connsiteY2" fmla="*/ 524835 h 524835"/>
                  <a:gd name="connsiteX3" fmla="*/ 0 w 524835"/>
                  <a:gd name="connsiteY3" fmla="*/ 524835 h 524835"/>
                  <a:gd name="connsiteX4" fmla="*/ 0 w 52483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5" h="524835">
                    <a:moveTo>
                      <a:pt x="0" y="0"/>
                    </a:moveTo>
                    <a:lnTo>
                      <a:pt x="524835" y="0"/>
                    </a:lnTo>
                    <a:lnTo>
                      <a:pt x="52483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41910" tIns="41910" rIns="41910" bIns="41910" spcCol="1270" anchor="ctr"/>
              <a:lstStyle/>
              <a:p>
                <a:pPr algn="ctr" defTabSz="1466850" eaLnBrk="1" fontAlgn="auto" hangingPunct="1">
                  <a:lnSpc>
                    <a:spcPct val="90000"/>
                  </a:lnSpc>
                  <a:spcAft>
                    <a:spcPct val="35000"/>
                  </a:spcAft>
                  <a:defRPr/>
                </a:pPr>
                <a:endParaRPr lang="nl-BE" sz="3300">
                  <a:solidFill>
                    <a:srgbClr val="B9BAE5">
                      <a:hueOff val="0"/>
                      <a:satOff val="0"/>
                      <a:lumOff val="0"/>
                      <a:alphaOff val="0"/>
                    </a:srgbClr>
                  </a:solidFill>
                </a:endParaRPr>
              </a:p>
            </p:txBody>
          </p:sp>
          <p:sp>
            <p:nvSpPr>
              <p:cNvPr id="12" name="Vrije vorm 23">
                <a:extLst>
                  <a:ext uri="{FF2B5EF4-FFF2-40B4-BE49-F238E27FC236}">
                    <a16:creationId xmlns:a16="http://schemas.microsoft.com/office/drawing/2014/main" id="{65C87D93-B729-4BFD-9D06-402992C9E238}"/>
                  </a:ext>
                </a:extLst>
              </p:cNvPr>
              <p:cNvSpPr/>
              <p:nvPr/>
            </p:nvSpPr>
            <p:spPr>
              <a:xfrm>
                <a:off x="5393045" y="4178064"/>
                <a:ext cx="524330" cy="524578"/>
              </a:xfrm>
              <a:custGeom>
                <a:avLst/>
                <a:gdLst>
                  <a:gd name="connsiteX0" fmla="*/ 0 w 524835"/>
                  <a:gd name="connsiteY0" fmla="*/ 0 h 524835"/>
                  <a:gd name="connsiteX1" fmla="*/ 524835 w 524835"/>
                  <a:gd name="connsiteY1" fmla="*/ 0 h 524835"/>
                  <a:gd name="connsiteX2" fmla="*/ 524835 w 524835"/>
                  <a:gd name="connsiteY2" fmla="*/ 524835 h 524835"/>
                  <a:gd name="connsiteX3" fmla="*/ 0 w 524835"/>
                  <a:gd name="connsiteY3" fmla="*/ 524835 h 524835"/>
                  <a:gd name="connsiteX4" fmla="*/ 0 w 52483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5" h="524835">
                    <a:moveTo>
                      <a:pt x="0" y="0"/>
                    </a:moveTo>
                    <a:lnTo>
                      <a:pt x="524835" y="0"/>
                    </a:lnTo>
                    <a:lnTo>
                      <a:pt x="52483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41910" tIns="41910" rIns="41910" bIns="41910" spcCol="1270" anchor="ctr"/>
              <a:lstStyle/>
              <a:p>
                <a:pPr algn="ctr" defTabSz="1466850" eaLnBrk="1" fontAlgn="auto" hangingPunct="1">
                  <a:lnSpc>
                    <a:spcPct val="90000"/>
                  </a:lnSpc>
                  <a:spcAft>
                    <a:spcPct val="35000"/>
                  </a:spcAft>
                  <a:defRPr/>
                </a:pPr>
                <a:endParaRPr lang="nl-BE" sz="3300">
                  <a:solidFill>
                    <a:srgbClr val="B9BAE5">
                      <a:hueOff val="0"/>
                      <a:satOff val="0"/>
                      <a:lumOff val="0"/>
                      <a:alphaOff val="0"/>
                    </a:srgbClr>
                  </a:solidFill>
                </a:endParaRPr>
              </a:p>
            </p:txBody>
          </p:sp>
          <p:sp>
            <p:nvSpPr>
              <p:cNvPr id="14" name="Vrije vorm 25">
                <a:extLst>
                  <a:ext uri="{FF2B5EF4-FFF2-40B4-BE49-F238E27FC236}">
                    <a16:creationId xmlns:a16="http://schemas.microsoft.com/office/drawing/2014/main" id="{E073FBB7-E466-4125-8DF0-F1C7B222FF0D}"/>
                  </a:ext>
                </a:extLst>
              </p:cNvPr>
              <p:cNvSpPr/>
              <p:nvPr/>
            </p:nvSpPr>
            <p:spPr>
              <a:xfrm>
                <a:off x="3643619" y="4696473"/>
                <a:ext cx="1025542" cy="524577"/>
              </a:xfrm>
              <a:custGeom>
                <a:avLst/>
                <a:gdLst>
                  <a:gd name="connsiteX0" fmla="*/ 0 w 1368152"/>
                  <a:gd name="connsiteY0" fmla="*/ 0 h 524835"/>
                  <a:gd name="connsiteX1" fmla="*/ 1368152 w 1368152"/>
                  <a:gd name="connsiteY1" fmla="*/ 0 h 524835"/>
                  <a:gd name="connsiteX2" fmla="*/ 1368152 w 1368152"/>
                  <a:gd name="connsiteY2" fmla="*/ 524835 h 524835"/>
                  <a:gd name="connsiteX3" fmla="*/ 0 w 1368152"/>
                  <a:gd name="connsiteY3" fmla="*/ 524835 h 524835"/>
                  <a:gd name="connsiteX4" fmla="*/ 0 w 1368152"/>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8152" h="524835">
                    <a:moveTo>
                      <a:pt x="0" y="0"/>
                    </a:moveTo>
                    <a:lnTo>
                      <a:pt x="1368152" y="0"/>
                    </a:lnTo>
                    <a:lnTo>
                      <a:pt x="1368152"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000" dirty="0">
                    <a:solidFill>
                      <a:srgbClr val="2E2F7C"/>
                    </a:solidFill>
                  </a:rPr>
                  <a:t>Evaluation de </a:t>
                </a:r>
                <a:r>
                  <a:rPr lang="nl-BE" sz="1000" dirty="0" err="1">
                    <a:solidFill>
                      <a:srgbClr val="2E2F7C"/>
                    </a:solidFill>
                  </a:rPr>
                  <a:t>l’intégrité</a:t>
                </a:r>
                <a:endParaRPr lang="nl-BE" sz="1000" dirty="0">
                  <a:solidFill>
                    <a:srgbClr val="2E2F7C"/>
                  </a:solidFill>
                </a:endParaRPr>
              </a:p>
            </p:txBody>
          </p:sp>
          <p:sp>
            <p:nvSpPr>
              <p:cNvPr id="16" name="Vrije vorm 27">
                <a:extLst>
                  <a:ext uri="{FF2B5EF4-FFF2-40B4-BE49-F238E27FC236}">
                    <a16:creationId xmlns:a16="http://schemas.microsoft.com/office/drawing/2014/main" id="{9D83C296-EBF5-4C90-9848-C2D41F5DBE03}"/>
                  </a:ext>
                </a:extLst>
              </p:cNvPr>
              <p:cNvSpPr/>
              <p:nvPr/>
            </p:nvSpPr>
            <p:spPr>
              <a:xfrm>
                <a:off x="3297485" y="4178064"/>
                <a:ext cx="524330" cy="524578"/>
              </a:xfrm>
              <a:custGeom>
                <a:avLst/>
                <a:gdLst>
                  <a:gd name="connsiteX0" fmla="*/ 0 w 524835"/>
                  <a:gd name="connsiteY0" fmla="*/ 0 h 524835"/>
                  <a:gd name="connsiteX1" fmla="*/ 524835 w 524835"/>
                  <a:gd name="connsiteY1" fmla="*/ 0 h 524835"/>
                  <a:gd name="connsiteX2" fmla="*/ 524835 w 524835"/>
                  <a:gd name="connsiteY2" fmla="*/ 524835 h 524835"/>
                  <a:gd name="connsiteX3" fmla="*/ 0 w 524835"/>
                  <a:gd name="connsiteY3" fmla="*/ 524835 h 524835"/>
                  <a:gd name="connsiteX4" fmla="*/ 0 w 52483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5" h="524835">
                    <a:moveTo>
                      <a:pt x="0" y="0"/>
                    </a:moveTo>
                    <a:lnTo>
                      <a:pt x="524835" y="0"/>
                    </a:lnTo>
                    <a:lnTo>
                      <a:pt x="52483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41910" tIns="41910" rIns="41910" bIns="41910" spcCol="1270" anchor="ctr"/>
              <a:lstStyle/>
              <a:p>
                <a:pPr algn="ctr" defTabSz="1466850" eaLnBrk="1" fontAlgn="auto" hangingPunct="1">
                  <a:lnSpc>
                    <a:spcPct val="90000"/>
                  </a:lnSpc>
                  <a:spcAft>
                    <a:spcPct val="35000"/>
                  </a:spcAft>
                  <a:defRPr/>
                </a:pPr>
                <a:endParaRPr lang="nl-BE" sz="3300">
                  <a:solidFill>
                    <a:srgbClr val="B9BAE5">
                      <a:hueOff val="0"/>
                      <a:satOff val="0"/>
                      <a:lumOff val="0"/>
                      <a:alphaOff val="0"/>
                    </a:srgbClr>
                  </a:solidFill>
                </a:endParaRPr>
              </a:p>
            </p:txBody>
          </p:sp>
          <p:sp>
            <p:nvSpPr>
              <p:cNvPr id="18" name="Vrije vorm 29">
                <a:extLst>
                  <a:ext uri="{FF2B5EF4-FFF2-40B4-BE49-F238E27FC236}">
                    <a16:creationId xmlns:a16="http://schemas.microsoft.com/office/drawing/2014/main" id="{B627DA97-51AE-4C0E-931C-BA9E64B4F0B3}"/>
                  </a:ext>
                </a:extLst>
              </p:cNvPr>
              <p:cNvSpPr/>
              <p:nvPr/>
            </p:nvSpPr>
            <p:spPr>
              <a:xfrm>
                <a:off x="2739725" y="3213519"/>
                <a:ext cx="524330" cy="524577"/>
              </a:xfrm>
              <a:custGeom>
                <a:avLst/>
                <a:gdLst>
                  <a:gd name="connsiteX0" fmla="*/ 0 w 524835"/>
                  <a:gd name="connsiteY0" fmla="*/ 0 h 524835"/>
                  <a:gd name="connsiteX1" fmla="*/ 524835 w 524835"/>
                  <a:gd name="connsiteY1" fmla="*/ 0 h 524835"/>
                  <a:gd name="connsiteX2" fmla="*/ 524835 w 524835"/>
                  <a:gd name="connsiteY2" fmla="*/ 524835 h 524835"/>
                  <a:gd name="connsiteX3" fmla="*/ 0 w 524835"/>
                  <a:gd name="connsiteY3" fmla="*/ 524835 h 524835"/>
                  <a:gd name="connsiteX4" fmla="*/ 0 w 52483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5" h="524835">
                    <a:moveTo>
                      <a:pt x="0" y="0"/>
                    </a:moveTo>
                    <a:lnTo>
                      <a:pt x="524835" y="0"/>
                    </a:lnTo>
                    <a:lnTo>
                      <a:pt x="52483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41910" tIns="41910" rIns="41910" bIns="41910" spcCol="1270" anchor="ctr"/>
              <a:lstStyle/>
              <a:p>
                <a:pPr algn="ctr" defTabSz="1466850" eaLnBrk="1" fontAlgn="auto" hangingPunct="1">
                  <a:lnSpc>
                    <a:spcPct val="90000"/>
                  </a:lnSpc>
                  <a:spcAft>
                    <a:spcPct val="35000"/>
                  </a:spcAft>
                  <a:defRPr/>
                </a:pPr>
                <a:endParaRPr lang="nl-BE" sz="3300">
                  <a:solidFill>
                    <a:srgbClr val="B9BAE5">
                      <a:hueOff val="0"/>
                      <a:satOff val="0"/>
                      <a:lumOff val="0"/>
                      <a:alphaOff val="0"/>
                    </a:srgbClr>
                  </a:solidFill>
                </a:endParaRPr>
              </a:p>
            </p:txBody>
          </p:sp>
          <p:sp>
            <p:nvSpPr>
              <p:cNvPr id="19" name="Vrije vorm 31">
                <a:extLst>
                  <a:ext uri="{FF2B5EF4-FFF2-40B4-BE49-F238E27FC236}">
                    <a16:creationId xmlns:a16="http://schemas.microsoft.com/office/drawing/2014/main" id="{50EA8C0E-19B7-42DF-8FAF-ABC3948648B0}"/>
                  </a:ext>
                </a:extLst>
              </p:cNvPr>
              <p:cNvSpPr/>
              <p:nvPr/>
            </p:nvSpPr>
            <p:spPr>
              <a:xfrm>
                <a:off x="5393045" y="4178065"/>
                <a:ext cx="735469" cy="524577"/>
              </a:xfrm>
              <a:custGeom>
                <a:avLst/>
                <a:gdLst>
                  <a:gd name="connsiteX0" fmla="*/ 0 w 735515"/>
                  <a:gd name="connsiteY0" fmla="*/ 0 h 524835"/>
                  <a:gd name="connsiteX1" fmla="*/ 735515 w 735515"/>
                  <a:gd name="connsiteY1" fmla="*/ 0 h 524835"/>
                  <a:gd name="connsiteX2" fmla="*/ 735515 w 735515"/>
                  <a:gd name="connsiteY2" fmla="*/ 524835 h 524835"/>
                  <a:gd name="connsiteX3" fmla="*/ 0 w 735515"/>
                  <a:gd name="connsiteY3" fmla="*/ 524835 h 524835"/>
                  <a:gd name="connsiteX4" fmla="*/ 0 w 73551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15" h="524835">
                    <a:moveTo>
                      <a:pt x="0" y="0"/>
                    </a:moveTo>
                    <a:lnTo>
                      <a:pt x="735515" y="0"/>
                    </a:lnTo>
                    <a:lnTo>
                      <a:pt x="73551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000" dirty="0">
                    <a:solidFill>
                      <a:srgbClr val="2E2F7C"/>
                    </a:solidFill>
                  </a:rPr>
                  <a:t>Rapport de la </a:t>
                </a:r>
                <a:r>
                  <a:rPr lang="nl-BE" sz="1000" dirty="0" err="1">
                    <a:solidFill>
                      <a:srgbClr val="2E2F7C"/>
                    </a:solidFill>
                  </a:rPr>
                  <a:t>police</a:t>
                </a:r>
                <a:r>
                  <a:rPr lang="nl-BE" sz="1000" dirty="0">
                    <a:solidFill>
                      <a:srgbClr val="2E2F7C"/>
                    </a:solidFill>
                  </a:rPr>
                  <a:t> </a:t>
                </a:r>
                <a:r>
                  <a:rPr lang="nl-BE" sz="1000" dirty="0" err="1">
                    <a:solidFill>
                      <a:srgbClr val="2E2F7C"/>
                    </a:solidFill>
                  </a:rPr>
                  <a:t>locale</a:t>
                </a:r>
                <a:r>
                  <a:rPr lang="nl-BE" sz="1000" dirty="0">
                    <a:solidFill>
                      <a:srgbClr val="2E2F7C"/>
                    </a:solidFill>
                  </a:rPr>
                  <a:t> (enquête de </a:t>
                </a:r>
                <a:r>
                  <a:rPr lang="nl-BE" sz="1000" dirty="0" err="1">
                    <a:solidFill>
                      <a:srgbClr val="2E2F7C"/>
                    </a:solidFill>
                  </a:rPr>
                  <a:t>moralité</a:t>
                </a:r>
                <a:r>
                  <a:rPr lang="nl-BE" sz="1000" dirty="0">
                    <a:solidFill>
                      <a:srgbClr val="2E2F7C"/>
                    </a:solidFill>
                  </a:rPr>
                  <a:t>)</a:t>
                </a:r>
              </a:p>
            </p:txBody>
          </p:sp>
        </p:grpSp>
      </p:grpSp>
      <p:grpSp>
        <p:nvGrpSpPr>
          <p:cNvPr id="30" name="Grouper 15">
            <a:extLst>
              <a:ext uri="{FF2B5EF4-FFF2-40B4-BE49-F238E27FC236}">
                <a16:creationId xmlns:a16="http://schemas.microsoft.com/office/drawing/2014/main" id="{03D398C3-ADB0-4CC2-9562-21BAA9473886}"/>
              </a:ext>
            </a:extLst>
          </p:cNvPr>
          <p:cNvGrpSpPr>
            <a:grpSpLocks/>
          </p:cNvGrpSpPr>
          <p:nvPr/>
        </p:nvGrpSpPr>
        <p:grpSpPr bwMode="auto">
          <a:xfrm>
            <a:off x="7843043" y="5050017"/>
            <a:ext cx="3639755" cy="831027"/>
            <a:chOff x="755576" y="5635848"/>
            <a:chExt cx="4320479" cy="830947"/>
          </a:xfrm>
        </p:grpSpPr>
        <p:grpSp>
          <p:nvGrpSpPr>
            <p:cNvPr id="31" name="Grouper 16">
              <a:extLst>
                <a:ext uri="{FF2B5EF4-FFF2-40B4-BE49-F238E27FC236}">
                  <a16:creationId xmlns:a16="http://schemas.microsoft.com/office/drawing/2014/main" id="{1883C07D-282D-4930-83B8-24889A56A33C}"/>
                </a:ext>
              </a:extLst>
            </p:cNvPr>
            <p:cNvGrpSpPr>
              <a:grpSpLocks/>
            </p:cNvGrpSpPr>
            <p:nvPr/>
          </p:nvGrpSpPr>
          <p:grpSpPr bwMode="auto">
            <a:xfrm>
              <a:off x="755576" y="5635848"/>
              <a:ext cx="2808312" cy="307777"/>
              <a:chOff x="755576" y="5635848"/>
              <a:chExt cx="2808312" cy="307777"/>
            </a:xfrm>
          </p:grpSpPr>
          <p:sp>
            <p:nvSpPr>
              <p:cNvPr id="35" name="PIJL-RECHTS 37">
                <a:extLst>
                  <a:ext uri="{FF2B5EF4-FFF2-40B4-BE49-F238E27FC236}">
                    <a16:creationId xmlns:a16="http://schemas.microsoft.com/office/drawing/2014/main" id="{3D18C20B-A9B5-4586-8757-C1AA9D285187}"/>
                  </a:ext>
                </a:extLst>
              </p:cNvPr>
              <p:cNvSpPr/>
              <p:nvPr/>
            </p:nvSpPr>
            <p:spPr>
              <a:xfrm rot="10800000">
                <a:off x="755576" y="5640610"/>
                <a:ext cx="576188" cy="287311"/>
              </a:xfrm>
              <a:prstGeom prst="rightArrow">
                <a:avLst/>
              </a:prstGeom>
              <a:solidFill>
                <a:srgbClr val="1D0485"/>
              </a:solidFill>
              <a:ln>
                <a:solidFill>
                  <a:srgbClr val="1D048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sz="1800">
                  <a:solidFill>
                    <a:srgbClr val="B9BAE5"/>
                  </a:solidFill>
                </a:endParaRPr>
              </a:p>
            </p:txBody>
          </p:sp>
          <p:sp>
            <p:nvSpPr>
              <p:cNvPr id="36" name="Tekstvak 39">
                <a:extLst>
                  <a:ext uri="{FF2B5EF4-FFF2-40B4-BE49-F238E27FC236}">
                    <a16:creationId xmlns:a16="http://schemas.microsoft.com/office/drawing/2014/main" id="{672B2A91-89B5-4D24-902A-96552AD28C55}"/>
                  </a:ext>
                </a:extLst>
              </p:cNvPr>
              <p:cNvSpPr txBox="1">
                <a:spLocks noChangeArrowheads="1"/>
              </p:cNvSpPr>
              <p:nvPr/>
            </p:nvSpPr>
            <p:spPr bwMode="auto">
              <a:xfrm>
                <a:off x="1335955" y="5635848"/>
                <a:ext cx="22279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nl-BE" altLang="nl-BE" sz="1400" dirty="0" err="1">
                    <a:solidFill>
                      <a:srgbClr val="2E2F7C"/>
                    </a:solidFill>
                    <a:latin typeface="TheSans TT B7 Bold"/>
                  </a:rPr>
                  <a:t>Épreuves</a:t>
                </a:r>
                <a:r>
                  <a:rPr lang="nl-BE" altLang="nl-BE" sz="1400" dirty="0">
                    <a:solidFill>
                      <a:srgbClr val="2E2F7C"/>
                    </a:solidFill>
                    <a:latin typeface="TheSans TT B7 Bold"/>
                  </a:rPr>
                  <a:t> de </a:t>
                </a:r>
                <a:r>
                  <a:rPr lang="nl-BE" altLang="nl-BE" sz="1400" dirty="0" err="1">
                    <a:solidFill>
                      <a:srgbClr val="2E2F7C"/>
                    </a:solidFill>
                    <a:latin typeface="TheSans TT B7 Bold"/>
                  </a:rPr>
                  <a:t>sélection</a:t>
                </a:r>
                <a:endParaRPr lang="nl-BE" altLang="nl-BE" sz="1400" dirty="0">
                  <a:solidFill>
                    <a:srgbClr val="2E2F7C"/>
                  </a:solidFill>
                  <a:latin typeface="TheSans TT B7 Bold"/>
                </a:endParaRPr>
              </a:p>
            </p:txBody>
          </p:sp>
        </p:grpSp>
        <p:grpSp>
          <p:nvGrpSpPr>
            <p:cNvPr id="32" name="Grouper 17">
              <a:extLst>
                <a:ext uri="{FF2B5EF4-FFF2-40B4-BE49-F238E27FC236}">
                  <a16:creationId xmlns:a16="http://schemas.microsoft.com/office/drawing/2014/main" id="{921EFE08-C321-4A1E-AB37-5A2F770A1D27}"/>
                </a:ext>
              </a:extLst>
            </p:cNvPr>
            <p:cNvGrpSpPr>
              <a:grpSpLocks/>
            </p:cNvGrpSpPr>
            <p:nvPr/>
          </p:nvGrpSpPr>
          <p:grpSpPr bwMode="auto">
            <a:xfrm>
              <a:off x="768629" y="5943624"/>
              <a:ext cx="4307426" cy="523171"/>
              <a:chOff x="768629" y="5943624"/>
              <a:chExt cx="4307426" cy="523171"/>
            </a:xfrm>
          </p:grpSpPr>
          <p:sp>
            <p:nvSpPr>
              <p:cNvPr id="33" name="PIJL-RECHTS 38">
                <a:extLst>
                  <a:ext uri="{FF2B5EF4-FFF2-40B4-BE49-F238E27FC236}">
                    <a16:creationId xmlns:a16="http://schemas.microsoft.com/office/drawing/2014/main" id="{77EDBA82-6D75-40BB-9579-C841E07BAA52}"/>
                  </a:ext>
                </a:extLst>
              </p:cNvPr>
              <p:cNvSpPr/>
              <p:nvPr/>
            </p:nvSpPr>
            <p:spPr>
              <a:xfrm rot="10800000">
                <a:off x="768629" y="6000938"/>
                <a:ext cx="576188" cy="236514"/>
              </a:xfrm>
              <a:prstGeom prst="rightArrow">
                <a:avLst/>
              </a:prstGeom>
              <a:solidFill>
                <a:srgbClr val="CD6604"/>
              </a:solidFill>
              <a:ln>
                <a:solidFill>
                  <a:srgbClr val="CD66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sz="1800">
                  <a:solidFill>
                    <a:srgbClr val="B9BAE5"/>
                  </a:solidFill>
                </a:endParaRPr>
              </a:p>
            </p:txBody>
          </p:sp>
          <p:sp>
            <p:nvSpPr>
              <p:cNvPr id="34" name="Tekstvak 40">
                <a:extLst>
                  <a:ext uri="{FF2B5EF4-FFF2-40B4-BE49-F238E27FC236}">
                    <a16:creationId xmlns:a16="http://schemas.microsoft.com/office/drawing/2014/main" id="{59BE8BF9-CAC6-40F8-8608-DFF5B284307F}"/>
                  </a:ext>
                </a:extLst>
              </p:cNvPr>
              <p:cNvSpPr txBox="1">
                <a:spLocks noChangeArrowheads="1"/>
              </p:cNvSpPr>
              <p:nvPr/>
            </p:nvSpPr>
            <p:spPr bwMode="auto">
              <a:xfrm>
                <a:off x="1335956" y="5943624"/>
                <a:ext cx="3740099" cy="523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nl-BE" altLang="nl-BE" sz="1400" dirty="0" err="1">
                    <a:solidFill>
                      <a:srgbClr val="2E2F7C"/>
                    </a:solidFill>
                    <a:latin typeface="TheSans TT B7 Bold"/>
                  </a:rPr>
                  <a:t>Évaluation</a:t>
                </a:r>
                <a:r>
                  <a:rPr lang="nl-BE" altLang="nl-BE" sz="1400" dirty="0">
                    <a:solidFill>
                      <a:srgbClr val="2E2F7C"/>
                    </a:solidFill>
                    <a:latin typeface="TheSans TT B7 Bold"/>
                  </a:rPr>
                  <a:t> de la conduite </a:t>
                </a:r>
                <a:r>
                  <a:rPr lang="nl-BE" altLang="nl-BE" sz="1400" dirty="0" err="1">
                    <a:solidFill>
                      <a:srgbClr val="2E2F7C"/>
                    </a:solidFill>
                    <a:latin typeface="TheSans TT B7 Bold"/>
                  </a:rPr>
                  <a:t>irréprochable</a:t>
                </a:r>
                <a:r>
                  <a:rPr lang="nl-BE" altLang="nl-BE" sz="1400" dirty="0">
                    <a:solidFill>
                      <a:srgbClr val="2E2F7C"/>
                    </a:solidFill>
                    <a:latin typeface="TheSans TT B7 Bold"/>
                  </a:rPr>
                  <a:t> (</a:t>
                </a:r>
                <a:r>
                  <a:rPr lang="nl-BE" altLang="nl-BE" sz="1400" dirty="0" err="1">
                    <a:solidFill>
                      <a:srgbClr val="2E2F7C"/>
                    </a:solidFill>
                    <a:latin typeface="TheSans TT B7 Bold"/>
                  </a:rPr>
                  <a:t>commission</a:t>
                </a:r>
                <a:r>
                  <a:rPr lang="nl-BE" altLang="nl-BE" sz="1400" dirty="0">
                    <a:solidFill>
                      <a:srgbClr val="2E2F7C"/>
                    </a:solidFill>
                    <a:latin typeface="TheSans TT B7 Bold"/>
                  </a:rPr>
                  <a:t> de </a:t>
                </a:r>
                <a:r>
                  <a:rPr lang="nl-BE" altLang="nl-BE" sz="1400" dirty="0" err="1">
                    <a:solidFill>
                      <a:srgbClr val="2E2F7C"/>
                    </a:solidFill>
                    <a:latin typeface="TheSans TT B7 Bold"/>
                  </a:rPr>
                  <a:t>moralité</a:t>
                </a:r>
                <a:r>
                  <a:rPr lang="nl-BE" altLang="nl-BE" sz="1400" dirty="0">
                    <a:solidFill>
                      <a:srgbClr val="2E2F7C"/>
                    </a:solidFill>
                    <a:latin typeface="TheSans TT B7 Bold"/>
                  </a:rPr>
                  <a:t>)</a:t>
                </a:r>
              </a:p>
            </p:txBody>
          </p:sp>
        </p:grpSp>
      </p:grpSp>
      <p:sp>
        <p:nvSpPr>
          <p:cNvPr id="37" name="Draaiende pijl 20">
            <a:extLst>
              <a:ext uri="{FF2B5EF4-FFF2-40B4-BE49-F238E27FC236}">
                <a16:creationId xmlns:a16="http://schemas.microsoft.com/office/drawing/2014/main" id="{DB155043-F7E4-4EB6-ADA8-EE67D7F4E380}"/>
              </a:ext>
            </a:extLst>
          </p:cNvPr>
          <p:cNvSpPr/>
          <p:nvPr/>
        </p:nvSpPr>
        <p:spPr bwMode="auto">
          <a:xfrm rot="1140851">
            <a:off x="2766897" y="1413482"/>
            <a:ext cx="3016406" cy="3730321"/>
          </a:xfrm>
          <a:prstGeom prst="circularArrow">
            <a:avLst>
              <a:gd name="adj1" fmla="val 2939"/>
              <a:gd name="adj2" fmla="val 478909"/>
              <a:gd name="adj3" fmla="val 21463746"/>
              <a:gd name="adj4" fmla="val 20787258"/>
              <a:gd name="adj5" fmla="val 3566"/>
            </a:avLst>
          </a:prstGeom>
          <a:solidFill>
            <a:srgbClr val="CD6604"/>
          </a:solidFill>
          <a:ln>
            <a:solidFill>
              <a:srgbClr val="CD6604"/>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9" name="Draaiende pijl 26">
            <a:extLst>
              <a:ext uri="{FF2B5EF4-FFF2-40B4-BE49-F238E27FC236}">
                <a16:creationId xmlns:a16="http://schemas.microsoft.com/office/drawing/2014/main" id="{664EBB44-3C5F-4BC3-9BD3-AAEC6EF81D69}"/>
              </a:ext>
            </a:extLst>
          </p:cNvPr>
          <p:cNvSpPr/>
          <p:nvPr/>
        </p:nvSpPr>
        <p:spPr bwMode="auto">
          <a:xfrm rot="19569468">
            <a:off x="2427046" y="1291356"/>
            <a:ext cx="3533738" cy="3730321"/>
          </a:xfrm>
          <a:prstGeom prst="circularArrow">
            <a:avLst>
              <a:gd name="adj1" fmla="val 2939"/>
              <a:gd name="adj2" fmla="val 179860"/>
              <a:gd name="adj3" fmla="val 6948414"/>
              <a:gd name="adj4" fmla="val 6033843"/>
              <a:gd name="adj5" fmla="val 3200"/>
            </a:avLst>
          </a:prstGeom>
          <a:solidFill>
            <a:srgbClr val="CD6604"/>
          </a:solidFill>
          <a:ln>
            <a:solidFill>
              <a:srgbClr val="CD6604"/>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 name="ZoneTexte 2">
            <a:extLst>
              <a:ext uri="{FF2B5EF4-FFF2-40B4-BE49-F238E27FC236}">
                <a16:creationId xmlns:a16="http://schemas.microsoft.com/office/drawing/2014/main" id="{FE46E74D-E63C-493C-9B9A-D6C590B20B8F}"/>
              </a:ext>
            </a:extLst>
          </p:cNvPr>
          <p:cNvSpPr txBox="1"/>
          <p:nvPr/>
        </p:nvSpPr>
        <p:spPr>
          <a:xfrm>
            <a:off x="1020112" y="1294777"/>
            <a:ext cx="2926380" cy="861774"/>
          </a:xfrm>
          <a:prstGeom prst="rect">
            <a:avLst/>
          </a:prstGeom>
          <a:noFill/>
        </p:spPr>
        <p:txBody>
          <a:bodyPr wrap="square" rtlCol="0">
            <a:spAutoFit/>
          </a:bodyPr>
          <a:lstStyle/>
          <a:p>
            <a:r>
              <a:rPr lang="fr-FR" sz="1600" dirty="0">
                <a:solidFill>
                  <a:srgbClr val="2E2F7C"/>
                </a:solidFill>
                <a:latin typeface="TheSans TT B7 Bold"/>
              </a:rPr>
              <a:t>Prise de</a:t>
            </a:r>
            <a:r>
              <a:rPr lang="fr-FR" dirty="0"/>
              <a:t> </a:t>
            </a:r>
            <a:r>
              <a:rPr lang="fr-FR" sz="1600" dirty="0">
                <a:solidFill>
                  <a:srgbClr val="2E2F7C"/>
                </a:solidFill>
                <a:latin typeface="TheSans TT B7 Bold"/>
              </a:rPr>
              <a:t>décision finale tant pour la personnalité que la moralité =&gt; réserve de recrutement</a:t>
            </a:r>
            <a:endParaRPr lang="fr-BE" sz="1600" dirty="0">
              <a:solidFill>
                <a:srgbClr val="2E2F7C"/>
              </a:solidFill>
              <a:latin typeface="TheSans TT B7 Bold"/>
            </a:endParaRPr>
          </a:p>
        </p:txBody>
      </p:sp>
      <p:sp>
        <p:nvSpPr>
          <p:cNvPr id="40" name="Draaiende pijl 26">
            <a:extLst>
              <a:ext uri="{FF2B5EF4-FFF2-40B4-BE49-F238E27FC236}">
                <a16:creationId xmlns:a16="http://schemas.microsoft.com/office/drawing/2014/main" id="{B599AAB4-D407-46C4-AEEA-69FA417DF655}"/>
              </a:ext>
            </a:extLst>
          </p:cNvPr>
          <p:cNvSpPr/>
          <p:nvPr/>
        </p:nvSpPr>
        <p:spPr bwMode="auto">
          <a:xfrm rot="4335430">
            <a:off x="1699363" y="1537237"/>
            <a:ext cx="3533738" cy="3364762"/>
          </a:xfrm>
          <a:prstGeom prst="circularArrow">
            <a:avLst>
              <a:gd name="adj1" fmla="val 2939"/>
              <a:gd name="adj2" fmla="val 1124036"/>
              <a:gd name="adj3" fmla="val 6948414"/>
              <a:gd name="adj4" fmla="val 1397276"/>
              <a:gd name="adj5" fmla="val 3200"/>
            </a:avLst>
          </a:prstGeom>
          <a:solidFill>
            <a:srgbClr val="CD6604"/>
          </a:solidFill>
          <a:ln>
            <a:solidFill>
              <a:srgbClr val="CD6604"/>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42" name="Draaiende pijl 20">
            <a:extLst>
              <a:ext uri="{FF2B5EF4-FFF2-40B4-BE49-F238E27FC236}">
                <a16:creationId xmlns:a16="http://schemas.microsoft.com/office/drawing/2014/main" id="{98E416C0-76DA-46DE-9217-BD0BDA8EA13D}"/>
              </a:ext>
            </a:extLst>
          </p:cNvPr>
          <p:cNvSpPr/>
          <p:nvPr/>
        </p:nvSpPr>
        <p:spPr bwMode="auto">
          <a:xfrm rot="21345627">
            <a:off x="2811210" y="905774"/>
            <a:ext cx="3016406" cy="3730321"/>
          </a:xfrm>
          <a:prstGeom prst="circularArrow">
            <a:avLst>
              <a:gd name="adj1" fmla="val 2939"/>
              <a:gd name="adj2" fmla="val 478909"/>
              <a:gd name="adj3" fmla="val 21463746"/>
              <a:gd name="adj4" fmla="val 20787258"/>
              <a:gd name="adj5" fmla="val 3566"/>
            </a:avLst>
          </a:prstGeom>
          <a:solidFill>
            <a:srgbClr val="CD6604"/>
          </a:solidFill>
          <a:ln>
            <a:solidFill>
              <a:srgbClr val="CD6604"/>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44" name="Vrije vorm 19">
            <a:extLst>
              <a:ext uri="{FF2B5EF4-FFF2-40B4-BE49-F238E27FC236}">
                <a16:creationId xmlns:a16="http://schemas.microsoft.com/office/drawing/2014/main" id="{96E2D1F5-2522-4946-8E8B-D387E62F2F6B}"/>
              </a:ext>
            </a:extLst>
          </p:cNvPr>
          <p:cNvSpPr/>
          <p:nvPr/>
        </p:nvSpPr>
        <p:spPr bwMode="auto">
          <a:xfrm>
            <a:off x="4883144" y="2772824"/>
            <a:ext cx="1209093" cy="630025"/>
          </a:xfrm>
          <a:custGeom>
            <a:avLst/>
            <a:gdLst>
              <a:gd name="connsiteX0" fmla="*/ 0 w 735509"/>
              <a:gd name="connsiteY0" fmla="*/ 0 h 524835"/>
              <a:gd name="connsiteX1" fmla="*/ 735509 w 735509"/>
              <a:gd name="connsiteY1" fmla="*/ 0 h 524835"/>
              <a:gd name="connsiteX2" fmla="*/ 735509 w 735509"/>
              <a:gd name="connsiteY2" fmla="*/ 524835 h 524835"/>
              <a:gd name="connsiteX3" fmla="*/ 0 w 735509"/>
              <a:gd name="connsiteY3" fmla="*/ 524835 h 524835"/>
              <a:gd name="connsiteX4" fmla="*/ 0 w 735509"/>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09" h="524835">
                <a:moveTo>
                  <a:pt x="0" y="0"/>
                </a:moveTo>
                <a:lnTo>
                  <a:pt x="735509" y="0"/>
                </a:lnTo>
                <a:lnTo>
                  <a:pt x="735509"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000" dirty="0" err="1">
                <a:solidFill>
                  <a:srgbClr val="2E2F7C"/>
                </a:solidFill>
              </a:rPr>
              <a:t>Consultation</a:t>
            </a:r>
            <a:r>
              <a:rPr lang="nl-BE" sz="1000" dirty="0">
                <a:solidFill>
                  <a:srgbClr val="2E2F7C"/>
                </a:solidFill>
              </a:rPr>
              <a:t> de la </a:t>
            </a:r>
            <a:r>
              <a:rPr lang="nl-BE" sz="1000" dirty="0" err="1">
                <a:solidFill>
                  <a:srgbClr val="2E2F7C"/>
                </a:solidFill>
              </a:rPr>
              <a:t>banque</a:t>
            </a:r>
            <a:r>
              <a:rPr lang="nl-BE" sz="1000" dirty="0">
                <a:solidFill>
                  <a:srgbClr val="2E2F7C"/>
                </a:solidFill>
              </a:rPr>
              <a:t> de </a:t>
            </a:r>
            <a:r>
              <a:rPr lang="nl-BE" sz="1000" dirty="0" err="1">
                <a:solidFill>
                  <a:srgbClr val="2E2F7C"/>
                </a:solidFill>
              </a:rPr>
              <a:t>données</a:t>
            </a:r>
            <a:endParaRPr lang="nl-BE" sz="1000" dirty="0">
              <a:solidFill>
                <a:srgbClr val="2E2F7C"/>
              </a:solidFill>
            </a:endParaRPr>
          </a:p>
        </p:txBody>
      </p:sp>
      <p:sp>
        <p:nvSpPr>
          <p:cNvPr id="38" name="Oval 37">
            <a:extLst>
              <a:ext uri="{FF2B5EF4-FFF2-40B4-BE49-F238E27FC236}">
                <a16:creationId xmlns:a16="http://schemas.microsoft.com/office/drawing/2014/main" id="{8BD24C77-B2CF-4957-9AA4-B3289F89EC9B}"/>
              </a:ext>
            </a:extLst>
          </p:cNvPr>
          <p:cNvSpPr/>
          <p:nvPr/>
        </p:nvSpPr>
        <p:spPr>
          <a:xfrm>
            <a:off x="6171915" y="4052109"/>
            <a:ext cx="2291799" cy="565318"/>
          </a:xfrm>
          <a:prstGeom prst="ellipse">
            <a:avLst/>
          </a:prstGeom>
          <a:noFill/>
          <a:ln w="19050">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155548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2CBA7-251D-41A0-BCE2-427300FC6C8B}"/>
              </a:ext>
            </a:extLst>
          </p:cNvPr>
          <p:cNvSpPr>
            <a:spLocks noGrp="1"/>
          </p:cNvSpPr>
          <p:nvPr>
            <p:ph type="title"/>
          </p:nvPr>
        </p:nvSpPr>
        <p:spPr/>
        <p:txBody>
          <a:bodyPr/>
          <a:lstStyle/>
          <a:p>
            <a:pPr algn="l"/>
            <a:r>
              <a:rPr lang="nl-BE" cap="small" dirty="0" err="1">
                <a:solidFill>
                  <a:srgbClr val="002060"/>
                </a:solidFill>
              </a:rPr>
              <a:t>Évaluation</a:t>
            </a:r>
            <a:r>
              <a:rPr lang="nl-BE" cap="small" dirty="0">
                <a:solidFill>
                  <a:srgbClr val="002060"/>
                </a:solidFill>
              </a:rPr>
              <a:t> des </a:t>
            </a:r>
            <a:r>
              <a:rPr lang="nl-BE" cap="small" dirty="0" err="1">
                <a:solidFill>
                  <a:srgbClr val="002060"/>
                </a:solidFill>
              </a:rPr>
              <a:t>connaissances</a:t>
            </a:r>
            <a:r>
              <a:rPr lang="nl-BE" cap="small" dirty="0">
                <a:solidFill>
                  <a:srgbClr val="002060"/>
                </a:solidFill>
              </a:rPr>
              <a:t> </a:t>
            </a:r>
            <a:r>
              <a:rPr lang="nl-BE" cap="small" dirty="0" err="1">
                <a:solidFill>
                  <a:srgbClr val="002060"/>
                </a:solidFill>
              </a:rPr>
              <a:t>professionnelles</a:t>
            </a:r>
            <a:endParaRPr lang="nl-BE" dirty="0"/>
          </a:p>
        </p:txBody>
      </p:sp>
      <p:sp>
        <p:nvSpPr>
          <p:cNvPr id="8" name="TextBox 4">
            <a:extLst>
              <a:ext uri="{FF2B5EF4-FFF2-40B4-BE49-F238E27FC236}">
                <a16:creationId xmlns:a16="http://schemas.microsoft.com/office/drawing/2014/main" id="{0B20F63F-1C9A-47C5-9E50-D9930805C4A2}"/>
              </a:ext>
            </a:extLst>
          </p:cNvPr>
          <p:cNvSpPr txBox="1"/>
          <p:nvPr/>
        </p:nvSpPr>
        <p:spPr>
          <a:xfrm>
            <a:off x="451691" y="1259175"/>
            <a:ext cx="11288617" cy="5078313"/>
          </a:xfrm>
          <a:prstGeom prst="rect">
            <a:avLst/>
          </a:prstGeom>
          <a:noFill/>
        </p:spPr>
        <p:txBody>
          <a:bodyPr wrap="square" rtlCol="0">
            <a:spAutoFit/>
          </a:bodyPr>
          <a:lstStyle/>
          <a:p>
            <a:pPr algn="ctr"/>
            <a:endParaRPr lang="nl-BE" sz="4400" cap="small" dirty="0">
              <a:solidFill>
                <a:srgbClr val="002060"/>
              </a:solidFill>
            </a:endParaRPr>
          </a:p>
          <a:p>
            <a:pPr algn="ctr"/>
            <a:r>
              <a:rPr lang="nl-BE" sz="4400" cap="small" dirty="0">
                <a:solidFill>
                  <a:srgbClr val="002060"/>
                </a:solidFill>
              </a:rPr>
              <a:t>Date:</a:t>
            </a:r>
          </a:p>
          <a:p>
            <a:pPr algn="ctr"/>
            <a:endParaRPr lang="nl-BE" sz="4400" cap="small" dirty="0">
              <a:solidFill>
                <a:srgbClr val="002060"/>
              </a:solidFill>
            </a:endParaRPr>
          </a:p>
          <a:p>
            <a:pPr algn="ctr"/>
            <a:r>
              <a:rPr lang="nl-BE" sz="4400" cap="small" dirty="0">
                <a:solidFill>
                  <a:srgbClr val="002060"/>
                </a:solidFill>
              </a:rPr>
              <a:t> </a:t>
            </a:r>
            <a:r>
              <a:rPr lang="nl-BE" sz="4400" b="1" cap="small" dirty="0">
                <a:solidFill>
                  <a:srgbClr val="002060"/>
                </a:solidFill>
              </a:rPr>
              <a:t>29 </a:t>
            </a:r>
            <a:r>
              <a:rPr lang="nl-BE" sz="4400" b="1" cap="small" dirty="0" err="1">
                <a:solidFill>
                  <a:srgbClr val="002060"/>
                </a:solidFill>
              </a:rPr>
              <a:t>septembre</a:t>
            </a:r>
            <a:r>
              <a:rPr lang="nl-BE" sz="4400" b="1" cap="small" dirty="0">
                <a:solidFill>
                  <a:srgbClr val="002060"/>
                </a:solidFill>
              </a:rPr>
              <a:t> 2023 </a:t>
            </a:r>
            <a:r>
              <a:rPr lang="nl-BE" sz="4400" cap="small" dirty="0">
                <a:solidFill>
                  <a:srgbClr val="002060"/>
                </a:solidFill>
              </a:rPr>
              <a:t>à </a:t>
            </a:r>
            <a:r>
              <a:rPr lang="nl-BE" sz="4400" cap="small" dirty="0" err="1">
                <a:solidFill>
                  <a:srgbClr val="002060"/>
                </a:solidFill>
              </a:rPr>
              <a:t>Géruzet</a:t>
            </a:r>
            <a:r>
              <a:rPr lang="nl-BE" sz="4400" cap="small" dirty="0">
                <a:solidFill>
                  <a:srgbClr val="002060"/>
                </a:solidFill>
              </a:rPr>
              <a:t> – Etterbeek</a:t>
            </a:r>
          </a:p>
          <a:p>
            <a:pPr algn="ctr"/>
            <a:endParaRPr lang="nl-BE" sz="4400" cap="small" dirty="0">
              <a:solidFill>
                <a:srgbClr val="002060"/>
              </a:solidFill>
            </a:endParaRPr>
          </a:p>
          <a:p>
            <a:endParaRPr lang="nl-BE" sz="800" i="1" cap="small" dirty="0">
              <a:solidFill>
                <a:srgbClr val="002060"/>
              </a:solidFill>
            </a:endParaRPr>
          </a:p>
          <a:p>
            <a:endParaRPr lang="nl-BE" sz="3200" i="1" cap="small" dirty="0">
              <a:solidFill>
                <a:srgbClr val="002060"/>
              </a:solidFill>
              <a:highlight>
                <a:srgbClr val="FFFF00"/>
              </a:highlight>
            </a:endParaRPr>
          </a:p>
          <a:p>
            <a:endParaRPr lang="nl-BE" sz="3200" i="1" cap="small" dirty="0">
              <a:solidFill>
                <a:srgbClr val="002060"/>
              </a:solidFill>
            </a:endParaRPr>
          </a:p>
          <a:p>
            <a:r>
              <a:rPr lang="nl-BE" sz="3200" i="1" cap="small" dirty="0">
                <a:solidFill>
                  <a:srgbClr val="002060"/>
                </a:solidFill>
              </a:rPr>
              <a:t>				</a:t>
            </a:r>
          </a:p>
        </p:txBody>
      </p:sp>
    </p:spTree>
    <p:extLst>
      <p:ext uri="{BB962C8B-B14F-4D97-AF65-F5344CB8AC3E}">
        <p14:creationId xmlns:p14="http://schemas.microsoft.com/office/powerpoint/2010/main" val="1953832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14C1-78CD-4976-A0E4-B51712BF5489}"/>
              </a:ext>
            </a:extLst>
          </p:cNvPr>
          <p:cNvSpPr>
            <a:spLocks noGrp="1"/>
          </p:cNvSpPr>
          <p:nvPr>
            <p:ph type="title"/>
          </p:nvPr>
        </p:nvSpPr>
        <p:spPr>
          <a:xfrm>
            <a:off x="279116" y="338203"/>
            <a:ext cx="11559969" cy="1143000"/>
          </a:xfrm>
        </p:spPr>
        <p:txBody>
          <a:bodyPr/>
          <a:lstStyle/>
          <a:p>
            <a:r>
              <a:rPr lang="nl-BE" sz="4000" cap="small" dirty="0">
                <a:solidFill>
                  <a:srgbClr val="002060"/>
                </a:solidFill>
              </a:rPr>
              <a:t>Parcours de </a:t>
            </a:r>
            <a:r>
              <a:rPr lang="nl-BE" sz="4000" cap="small" dirty="0" err="1">
                <a:solidFill>
                  <a:srgbClr val="002060"/>
                </a:solidFill>
              </a:rPr>
              <a:t>sélection</a:t>
            </a:r>
            <a:r>
              <a:rPr lang="nl-BE" sz="4000" cap="small" dirty="0">
                <a:solidFill>
                  <a:srgbClr val="002060"/>
                </a:solidFill>
              </a:rPr>
              <a:t> </a:t>
            </a:r>
            <a:r>
              <a:rPr lang="nl-BE" sz="3200" cap="small" dirty="0" err="1">
                <a:solidFill>
                  <a:srgbClr val="002060"/>
                </a:solidFill>
              </a:rPr>
              <a:t>candidat</a:t>
            </a:r>
            <a:r>
              <a:rPr lang="nl-BE" sz="3200" cap="small" dirty="0">
                <a:solidFill>
                  <a:srgbClr val="002060"/>
                </a:solidFill>
              </a:rPr>
              <a:t>-inspecteur </a:t>
            </a:r>
            <a:r>
              <a:rPr lang="nl-BE" sz="3200" cap="small" dirty="0" err="1">
                <a:solidFill>
                  <a:srgbClr val="002060"/>
                </a:solidFill>
              </a:rPr>
              <a:t>principal</a:t>
            </a:r>
            <a:r>
              <a:rPr lang="nl-BE" sz="3200" cap="small" dirty="0">
                <a:solidFill>
                  <a:srgbClr val="002060"/>
                </a:solidFill>
              </a:rPr>
              <a:t> </a:t>
            </a:r>
            <a:r>
              <a:rPr lang="nl-BE" sz="3200" cap="small" dirty="0" err="1">
                <a:solidFill>
                  <a:srgbClr val="002060"/>
                </a:solidFill>
              </a:rPr>
              <a:t>spécialisé</a:t>
            </a:r>
            <a:endParaRPr lang="nl-BE" dirty="0"/>
          </a:p>
        </p:txBody>
      </p:sp>
      <p:grpSp>
        <p:nvGrpSpPr>
          <p:cNvPr id="4" name="Grouper 23">
            <a:extLst>
              <a:ext uri="{FF2B5EF4-FFF2-40B4-BE49-F238E27FC236}">
                <a16:creationId xmlns:a16="http://schemas.microsoft.com/office/drawing/2014/main" id="{3263E0E3-A992-49E0-9F82-979A987A9031}"/>
              </a:ext>
            </a:extLst>
          </p:cNvPr>
          <p:cNvGrpSpPr>
            <a:grpSpLocks/>
          </p:cNvGrpSpPr>
          <p:nvPr/>
        </p:nvGrpSpPr>
        <p:grpSpPr bwMode="auto">
          <a:xfrm>
            <a:off x="526964" y="126955"/>
            <a:ext cx="11584592" cy="6033867"/>
            <a:chOff x="986387" y="529359"/>
            <a:chExt cx="11415117" cy="5629395"/>
          </a:xfrm>
        </p:grpSpPr>
        <p:grpSp>
          <p:nvGrpSpPr>
            <p:cNvPr id="5" name="Groep 4">
              <a:extLst>
                <a:ext uri="{FF2B5EF4-FFF2-40B4-BE49-F238E27FC236}">
                  <a16:creationId xmlns:a16="http://schemas.microsoft.com/office/drawing/2014/main" id="{A28E274A-9C82-4AE9-96D2-9F33ABFE2C06}"/>
                </a:ext>
              </a:extLst>
            </p:cNvPr>
            <p:cNvGrpSpPr>
              <a:grpSpLocks/>
            </p:cNvGrpSpPr>
            <p:nvPr/>
          </p:nvGrpSpPr>
          <p:grpSpPr bwMode="auto">
            <a:xfrm>
              <a:off x="986387" y="529359"/>
              <a:ext cx="11415117" cy="5629395"/>
              <a:chOff x="972869" y="529359"/>
              <a:chExt cx="11415117" cy="5629395"/>
            </a:xfrm>
          </p:grpSpPr>
          <p:sp>
            <p:nvSpPr>
              <p:cNvPr id="21" name="Vrije vorm 5">
                <a:extLst>
                  <a:ext uri="{FF2B5EF4-FFF2-40B4-BE49-F238E27FC236}">
                    <a16:creationId xmlns:a16="http://schemas.microsoft.com/office/drawing/2014/main" id="{75C7A4B8-0EF9-4AE1-9D92-ACD550BEE36E}"/>
                  </a:ext>
                </a:extLst>
              </p:cNvPr>
              <p:cNvSpPr/>
              <p:nvPr/>
            </p:nvSpPr>
            <p:spPr>
              <a:xfrm>
                <a:off x="5651367" y="1021774"/>
                <a:ext cx="1679776" cy="1372551"/>
              </a:xfrm>
              <a:custGeom>
                <a:avLst/>
                <a:gdLst>
                  <a:gd name="connsiteX0" fmla="*/ 0 w 1372547"/>
                  <a:gd name="connsiteY0" fmla="*/ 0 h 1372547"/>
                  <a:gd name="connsiteX1" fmla="*/ 1372547 w 1372547"/>
                  <a:gd name="connsiteY1" fmla="*/ 0 h 1372547"/>
                  <a:gd name="connsiteX2" fmla="*/ 1372547 w 1372547"/>
                  <a:gd name="connsiteY2" fmla="*/ 1372547 h 1372547"/>
                  <a:gd name="connsiteX3" fmla="*/ 0 w 1372547"/>
                  <a:gd name="connsiteY3" fmla="*/ 1372547 h 1372547"/>
                  <a:gd name="connsiteX4" fmla="*/ 0 w 1372547"/>
                  <a:gd name="connsiteY4" fmla="*/ 0 h 1372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547" h="1372547">
                    <a:moveTo>
                      <a:pt x="0" y="0"/>
                    </a:moveTo>
                    <a:lnTo>
                      <a:pt x="1372547" y="0"/>
                    </a:lnTo>
                    <a:lnTo>
                      <a:pt x="1372547" y="1372547"/>
                    </a:lnTo>
                    <a:lnTo>
                      <a:pt x="0" y="13725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600" dirty="0" err="1">
                    <a:solidFill>
                      <a:srgbClr val="2E2F7C"/>
                    </a:solidFill>
                    <a:latin typeface="TheSans TT B7 Bold"/>
                  </a:rPr>
                  <a:t>Candidature</a:t>
                </a:r>
                <a:endParaRPr lang="nl-BE" sz="1600" dirty="0">
                  <a:solidFill>
                    <a:srgbClr val="2E2F7C"/>
                  </a:solidFill>
                  <a:latin typeface="TheSans TT B7 Bold"/>
                </a:endParaRPr>
              </a:p>
            </p:txBody>
          </p:sp>
          <p:sp>
            <p:nvSpPr>
              <p:cNvPr id="22" name="Draaiende pijl 6">
                <a:extLst>
                  <a:ext uri="{FF2B5EF4-FFF2-40B4-BE49-F238E27FC236}">
                    <a16:creationId xmlns:a16="http://schemas.microsoft.com/office/drawing/2014/main" id="{BB32DF44-9B89-4C16-AB87-8D8E261CB525}"/>
                  </a:ext>
                </a:extLst>
              </p:cNvPr>
              <p:cNvSpPr/>
              <p:nvPr/>
            </p:nvSpPr>
            <p:spPr>
              <a:xfrm>
                <a:off x="2020648" y="529359"/>
                <a:ext cx="5146526" cy="5146128"/>
              </a:xfrm>
              <a:prstGeom prst="circularArrow">
                <a:avLst>
                  <a:gd name="adj1" fmla="val 5201"/>
                  <a:gd name="adj2" fmla="val 335940"/>
                  <a:gd name="adj3" fmla="val 21293132"/>
                  <a:gd name="adj4" fmla="val 19766335"/>
                  <a:gd name="adj5" fmla="val 6067"/>
                </a:avLst>
              </a:prstGeom>
              <a:solidFill>
                <a:srgbClr val="1D0485"/>
              </a:solidFill>
              <a:ln>
                <a:solidFill>
                  <a:srgbClr val="1D04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Vrije vorm 7">
                <a:extLst>
                  <a:ext uri="{FF2B5EF4-FFF2-40B4-BE49-F238E27FC236}">
                    <a16:creationId xmlns:a16="http://schemas.microsoft.com/office/drawing/2014/main" id="{91CD04FB-F17A-4174-8807-00C888F0F444}"/>
                  </a:ext>
                </a:extLst>
              </p:cNvPr>
              <p:cNvSpPr/>
              <p:nvPr/>
            </p:nvSpPr>
            <p:spPr>
              <a:xfrm>
                <a:off x="6384744" y="3264335"/>
                <a:ext cx="6003242" cy="1083778"/>
              </a:xfrm>
              <a:custGeom>
                <a:avLst/>
                <a:gdLst>
                  <a:gd name="connsiteX0" fmla="*/ 0 w 1372547"/>
                  <a:gd name="connsiteY0" fmla="*/ 0 h 1372547"/>
                  <a:gd name="connsiteX1" fmla="*/ 1372547 w 1372547"/>
                  <a:gd name="connsiteY1" fmla="*/ 0 h 1372547"/>
                  <a:gd name="connsiteX2" fmla="*/ 1372547 w 1372547"/>
                  <a:gd name="connsiteY2" fmla="*/ 1372547 h 1372547"/>
                  <a:gd name="connsiteX3" fmla="*/ 0 w 1372547"/>
                  <a:gd name="connsiteY3" fmla="*/ 1372547 h 1372547"/>
                  <a:gd name="connsiteX4" fmla="*/ 0 w 1372547"/>
                  <a:gd name="connsiteY4" fmla="*/ 0 h 1372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547" h="1372547">
                    <a:moveTo>
                      <a:pt x="0" y="0"/>
                    </a:moveTo>
                    <a:lnTo>
                      <a:pt x="1372547" y="0"/>
                    </a:lnTo>
                    <a:lnTo>
                      <a:pt x="1372547" y="1372547"/>
                    </a:lnTo>
                    <a:lnTo>
                      <a:pt x="0" y="13725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defRPr/>
                </a:pPr>
                <a:endParaRPr lang="nl-BE" sz="1600" dirty="0">
                  <a:solidFill>
                    <a:srgbClr val="2E2F7C"/>
                  </a:solidFill>
                  <a:latin typeface="TheSans TT B7 Bold"/>
                </a:endParaRPr>
              </a:p>
              <a:p>
                <a:pPr marL="285750" indent="-285750" defTabSz="444500" eaLnBrk="1" fontAlgn="auto" hangingPunct="1">
                  <a:lnSpc>
                    <a:spcPct val="90000"/>
                  </a:lnSpc>
                  <a:buFont typeface="Arial" panose="020B0604020202020204" pitchFamily="34" charset="0"/>
                  <a:buChar char="•"/>
                  <a:defRPr/>
                </a:pPr>
                <a:r>
                  <a:rPr lang="nl-BE" sz="1600" dirty="0" err="1">
                    <a:solidFill>
                      <a:srgbClr val="2E2F7C"/>
                    </a:solidFill>
                    <a:latin typeface="TheSans TT B7 Bold"/>
                  </a:rPr>
                  <a:t>Épreuve</a:t>
                </a:r>
                <a:r>
                  <a:rPr lang="nl-BE" sz="1600" dirty="0">
                    <a:solidFill>
                      <a:srgbClr val="2E2F7C"/>
                    </a:solidFill>
                    <a:latin typeface="TheSans TT B7 Bold"/>
                  </a:rPr>
                  <a:t> </a:t>
                </a:r>
                <a:r>
                  <a:rPr lang="nl-BE" sz="1600" dirty="0" err="1">
                    <a:solidFill>
                      <a:srgbClr val="2E2F7C"/>
                    </a:solidFill>
                    <a:latin typeface="TheSans TT B7 Bold"/>
                  </a:rPr>
                  <a:t>d’aptitudes</a:t>
                </a:r>
                <a:r>
                  <a:rPr lang="nl-BE" sz="1600" dirty="0">
                    <a:solidFill>
                      <a:srgbClr val="2E2F7C"/>
                    </a:solidFill>
                    <a:latin typeface="TheSans TT B7 Bold"/>
                  </a:rPr>
                  <a:t> </a:t>
                </a:r>
                <a:r>
                  <a:rPr lang="nl-BE" sz="1600" dirty="0" err="1">
                    <a:solidFill>
                      <a:srgbClr val="2E2F7C"/>
                    </a:solidFill>
                    <a:latin typeface="TheSans TT B7 Bold"/>
                  </a:rPr>
                  <a:t>cognitives</a:t>
                </a:r>
                <a:r>
                  <a:rPr lang="nl-BE" sz="1600" dirty="0">
                    <a:solidFill>
                      <a:srgbClr val="2E2F7C"/>
                    </a:solidFill>
                    <a:latin typeface="TheSans TT B7 Bold"/>
                  </a:rPr>
                  <a:t> (raisonnement </a:t>
                </a:r>
                <a:r>
                  <a:rPr lang="nl-BE" sz="1600" dirty="0" err="1">
                    <a:solidFill>
                      <a:srgbClr val="2E2F7C"/>
                    </a:solidFill>
                    <a:latin typeface="TheSans TT B7 Bold"/>
                  </a:rPr>
                  <a:t>abstrait</a:t>
                </a:r>
                <a:r>
                  <a:rPr lang="nl-BE" sz="1600" dirty="0">
                    <a:solidFill>
                      <a:srgbClr val="2E2F7C"/>
                    </a:solidFill>
                    <a:latin typeface="TheSans TT B7 Bold"/>
                  </a:rPr>
                  <a:t>, raisonnement </a:t>
                </a:r>
                <a:r>
                  <a:rPr lang="nl-BE" sz="1600" dirty="0" err="1">
                    <a:solidFill>
                      <a:srgbClr val="2E2F7C"/>
                    </a:solidFill>
                    <a:latin typeface="TheSans TT B7 Bold"/>
                  </a:rPr>
                  <a:t>numérique</a:t>
                </a:r>
                <a:r>
                  <a:rPr lang="nl-BE" sz="1600" dirty="0">
                    <a:solidFill>
                      <a:srgbClr val="2E2F7C"/>
                    </a:solidFill>
                    <a:latin typeface="TheSans TT B7 Bold"/>
                  </a:rPr>
                  <a:t>, </a:t>
                </a:r>
                <a:r>
                  <a:rPr lang="nl-BE" sz="1600" dirty="0" err="1">
                    <a:solidFill>
                      <a:srgbClr val="2E2F7C"/>
                    </a:solidFill>
                    <a:latin typeface="TheSans TT B7 Bold"/>
                  </a:rPr>
                  <a:t>traiter</a:t>
                </a:r>
                <a:r>
                  <a:rPr lang="nl-BE" sz="1600" dirty="0">
                    <a:solidFill>
                      <a:srgbClr val="2E2F7C"/>
                    </a:solidFill>
                    <a:latin typeface="TheSans TT B7 Bold"/>
                  </a:rPr>
                  <a:t> </a:t>
                </a:r>
                <a:r>
                  <a:rPr lang="nl-BE" sz="1600" dirty="0" err="1">
                    <a:solidFill>
                      <a:srgbClr val="2E2F7C"/>
                    </a:solidFill>
                    <a:latin typeface="TheSans TT B7 Bold"/>
                  </a:rPr>
                  <a:t>l’information</a:t>
                </a:r>
                <a:r>
                  <a:rPr lang="nl-BE" sz="1600" dirty="0">
                    <a:solidFill>
                      <a:srgbClr val="2E2F7C"/>
                    </a:solidFill>
                    <a:latin typeface="TheSans TT B7 Bold"/>
                  </a:rPr>
                  <a:t>, </a:t>
                </a:r>
                <a:r>
                  <a:rPr lang="nl-BE" sz="1600" dirty="0" err="1">
                    <a:solidFill>
                      <a:srgbClr val="2E2F7C"/>
                    </a:solidFill>
                    <a:latin typeface="TheSans TT B7 Bold"/>
                  </a:rPr>
                  <a:t>connaissance</a:t>
                </a:r>
                <a:r>
                  <a:rPr lang="nl-BE" sz="1600" dirty="0">
                    <a:solidFill>
                      <a:srgbClr val="2E2F7C"/>
                    </a:solidFill>
                    <a:latin typeface="TheSans TT B7 Bold"/>
                  </a:rPr>
                  <a:t> de la </a:t>
                </a:r>
                <a:r>
                  <a:rPr lang="nl-BE" sz="1600" dirty="0" err="1">
                    <a:solidFill>
                      <a:srgbClr val="2E2F7C"/>
                    </a:solidFill>
                    <a:latin typeface="TheSans TT B7 Bold"/>
                  </a:rPr>
                  <a:t>langue</a:t>
                </a:r>
                <a:r>
                  <a:rPr lang="nl-BE" sz="1600" dirty="0">
                    <a:solidFill>
                      <a:srgbClr val="2E2F7C"/>
                    </a:solidFill>
                    <a:latin typeface="TheSans TT B7 Bold"/>
                  </a:rPr>
                  <a:t>)</a:t>
                </a:r>
              </a:p>
              <a:p>
                <a:pPr marL="285750" indent="-285750" defTabSz="444500" eaLnBrk="1" fontAlgn="auto" hangingPunct="1">
                  <a:lnSpc>
                    <a:spcPct val="90000"/>
                  </a:lnSpc>
                  <a:buFont typeface="Arial" panose="020B0604020202020204" pitchFamily="34" charset="0"/>
                  <a:buChar char="•"/>
                  <a:defRPr/>
                </a:pPr>
                <a:endParaRPr lang="nl-BE" sz="500" dirty="0">
                  <a:solidFill>
                    <a:srgbClr val="2E2F7C"/>
                  </a:solidFill>
                  <a:latin typeface="TheSans TT B7 Bold"/>
                </a:endParaRPr>
              </a:p>
              <a:p>
                <a:pPr marL="285750" indent="-285750" defTabSz="444500" eaLnBrk="1" fontAlgn="auto" hangingPunct="1">
                  <a:lnSpc>
                    <a:spcPct val="90000"/>
                  </a:lnSpc>
                  <a:buFont typeface="Arial" panose="020B0604020202020204" pitchFamily="34" charset="0"/>
                  <a:buChar char="•"/>
                  <a:defRPr/>
                </a:pPr>
                <a:r>
                  <a:rPr lang="nl-BE" sz="1600" dirty="0">
                    <a:solidFill>
                      <a:srgbClr val="2E2F7C"/>
                    </a:solidFill>
                    <a:latin typeface="TheSans TT B7 Bold"/>
                  </a:rPr>
                  <a:t>Parcours </a:t>
                </a:r>
                <a:r>
                  <a:rPr lang="nl-BE" sz="1600" dirty="0" err="1">
                    <a:solidFill>
                      <a:srgbClr val="2E2F7C"/>
                    </a:solidFill>
                    <a:latin typeface="TheSans TT B7 Bold"/>
                  </a:rPr>
                  <a:t>fonctionnel</a:t>
                </a:r>
                <a:endParaRPr lang="nl-BE" sz="1600" dirty="0">
                  <a:solidFill>
                    <a:srgbClr val="2E2F7C"/>
                  </a:solidFill>
                  <a:latin typeface="TheSans TT B7 Bold"/>
                </a:endParaRPr>
              </a:p>
              <a:p>
                <a:pPr marL="285750" indent="-285750" defTabSz="444500" eaLnBrk="1" fontAlgn="auto" hangingPunct="1">
                  <a:lnSpc>
                    <a:spcPct val="90000"/>
                  </a:lnSpc>
                  <a:buFont typeface="Arial" panose="020B0604020202020204" pitchFamily="34" charset="0"/>
                  <a:buChar char="•"/>
                  <a:defRPr/>
                </a:pPr>
                <a:endParaRPr lang="nl-BE" sz="500" dirty="0">
                  <a:solidFill>
                    <a:srgbClr val="2E2F7C"/>
                  </a:solidFill>
                  <a:latin typeface="TheSans TT B7 Bold"/>
                </a:endParaRPr>
              </a:p>
              <a:p>
                <a:pPr marL="285750" indent="-285750" defTabSz="444500">
                  <a:lnSpc>
                    <a:spcPct val="90000"/>
                  </a:lnSpc>
                  <a:buFont typeface="Arial" panose="020B0604020202020204" pitchFamily="34" charset="0"/>
                  <a:buChar char="•"/>
                  <a:defRPr/>
                </a:pPr>
                <a:r>
                  <a:rPr lang="nl-BE" sz="1600" dirty="0" err="1">
                    <a:solidFill>
                      <a:srgbClr val="2E2F7C"/>
                    </a:solidFill>
                    <a:latin typeface="TheSans TT B7 Bold"/>
                  </a:rPr>
                  <a:t>Épreuve</a:t>
                </a:r>
                <a:r>
                  <a:rPr lang="nl-BE" sz="1600" dirty="0">
                    <a:solidFill>
                      <a:srgbClr val="2E2F7C"/>
                    </a:solidFill>
                    <a:latin typeface="TheSans TT B7 Bold"/>
                  </a:rPr>
                  <a:t> </a:t>
                </a:r>
                <a:r>
                  <a:rPr lang="nl-BE" sz="1600" dirty="0" err="1">
                    <a:solidFill>
                      <a:srgbClr val="2E2F7C"/>
                    </a:solidFill>
                    <a:latin typeface="TheSans TT B7 Bold"/>
                  </a:rPr>
                  <a:t>professionnelle</a:t>
                </a:r>
                <a:endParaRPr lang="nl-BE" sz="1600" dirty="0">
                  <a:solidFill>
                    <a:srgbClr val="2E2F7C"/>
                  </a:solidFill>
                  <a:latin typeface="TheSans TT B7 Bold"/>
                </a:endParaRPr>
              </a:p>
            </p:txBody>
          </p:sp>
          <p:sp>
            <p:nvSpPr>
              <p:cNvPr id="24" name="Draaiende pijl 8">
                <a:extLst>
                  <a:ext uri="{FF2B5EF4-FFF2-40B4-BE49-F238E27FC236}">
                    <a16:creationId xmlns:a16="http://schemas.microsoft.com/office/drawing/2014/main" id="{E7904063-4DC0-4D6D-AACB-23BD87059B53}"/>
                  </a:ext>
                </a:extLst>
              </p:cNvPr>
              <p:cNvSpPr/>
              <p:nvPr/>
            </p:nvSpPr>
            <p:spPr>
              <a:xfrm rot="679456">
                <a:off x="2771224" y="788026"/>
                <a:ext cx="4585701" cy="4944140"/>
              </a:xfrm>
              <a:prstGeom prst="circularArrow">
                <a:avLst>
                  <a:gd name="adj1" fmla="val 5201"/>
                  <a:gd name="adj2" fmla="val 335940"/>
                  <a:gd name="adj3" fmla="val 4014584"/>
                  <a:gd name="adj4" fmla="val 2253537"/>
                  <a:gd name="adj5" fmla="val 6067"/>
                </a:avLst>
              </a:prstGeom>
              <a:solidFill>
                <a:srgbClr val="1D0485"/>
              </a:solidFill>
              <a:ln>
                <a:solidFill>
                  <a:srgbClr val="1D04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nl-BE" dirty="0"/>
              </a:p>
            </p:txBody>
          </p:sp>
          <p:sp>
            <p:nvSpPr>
              <p:cNvPr id="25" name="Vrije vorm 9">
                <a:extLst>
                  <a:ext uri="{FF2B5EF4-FFF2-40B4-BE49-F238E27FC236}">
                    <a16:creationId xmlns:a16="http://schemas.microsoft.com/office/drawing/2014/main" id="{12A71E0B-F8D0-4622-A83A-5A709C82396F}"/>
                  </a:ext>
                </a:extLst>
              </p:cNvPr>
              <p:cNvSpPr/>
              <p:nvPr/>
            </p:nvSpPr>
            <p:spPr>
              <a:xfrm>
                <a:off x="3531612" y="4768649"/>
                <a:ext cx="1374167" cy="1372551"/>
              </a:xfrm>
              <a:custGeom>
                <a:avLst/>
                <a:gdLst>
                  <a:gd name="connsiteX0" fmla="*/ 0 w 1372547"/>
                  <a:gd name="connsiteY0" fmla="*/ 0 h 1372547"/>
                  <a:gd name="connsiteX1" fmla="*/ 1372547 w 1372547"/>
                  <a:gd name="connsiteY1" fmla="*/ 0 h 1372547"/>
                  <a:gd name="connsiteX2" fmla="*/ 1372547 w 1372547"/>
                  <a:gd name="connsiteY2" fmla="*/ 1372547 h 1372547"/>
                  <a:gd name="connsiteX3" fmla="*/ 0 w 1372547"/>
                  <a:gd name="connsiteY3" fmla="*/ 1372547 h 1372547"/>
                  <a:gd name="connsiteX4" fmla="*/ 0 w 1372547"/>
                  <a:gd name="connsiteY4" fmla="*/ 0 h 1372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547" h="1372547">
                    <a:moveTo>
                      <a:pt x="0" y="0"/>
                    </a:moveTo>
                    <a:lnTo>
                      <a:pt x="1372547" y="0"/>
                    </a:lnTo>
                    <a:lnTo>
                      <a:pt x="1372547" y="1372547"/>
                    </a:lnTo>
                    <a:lnTo>
                      <a:pt x="0" y="13725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600" dirty="0" err="1">
                    <a:solidFill>
                      <a:srgbClr val="2E2F7C"/>
                    </a:solidFill>
                    <a:latin typeface="TheSans TT B7 Bold"/>
                  </a:rPr>
                  <a:t>Épreuves</a:t>
                </a:r>
                <a:r>
                  <a:rPr lang="nl-BE" sz="1600" dirty="0">
                    <a:solidFill>
                      <a:srgbClr val="2E2F7C"/>
                    </a:solidFill>
                    <a:latin typeface="TheSans TT B7 Bold"/>
                  </a:rPr>
                  <a:t> de </a:t>
                </a:r>
                <a:r>
                  <a:rPr lang="nl-BE" sz="1600" dirty="0" err="1">
                    <a:solidFill>
                      <a:srgbClr val="2E2F7C"/>
                    </a:solidFill>
                    <a:latin typeface="TheSans TT B7 Bold"/>
                  </a:rPr>
                  <a:t>personnalité</a:t>
                </a:r>
                <a:endParaRPr lang="nl-BE" sz="1600" dirty="0">
                  <a:solidFill>
                    <a:srgbClr val="2E2F7C"/>
                  </a:solidFill>
                  <a:latin typeface="TheSans TT B7 Bold"/>
                </a:endParaRPr>
              </a:p>
            </p:txBody>
          </p:sp>
          <p:sp>
            <p:nvSpPr>
              <p:cNvPr id="26" name="Draaiende pijl 10">
                <a:extLst>
                  <a:ext uri="{FF2B5EF4-FFF2-40B4-BE49-F238E27FC236}">
                    <a16:creationId xmlns:a16="http://schemas.microsoft.com/office/drawing/2014/main" id="{A5DE86E3-461B-4124-961B-46558E27020E}"/>
                  </a:ext>
                </a:extLst>
              </p:cNvPr>
              <p:cNvSpPr/>
              <p:nvPr/>
            </p:nvSpPr>
            <p:spPr>
              <a:xfrm rot="20957767">
                <a:off x="972869" y="775246"/>
                <a:ext cx="5146526" cy="4876545"/>
              </a:xfrm>
              <a:prstGeom prst="circularArrow">
                <a:avLst>
                  <a:gd name="adj1" fmla="val 5201"/>
                  <a:gd name="adj2" fmla="val 335940"/>
                  <a:gd name="adj3" fmla="val 8210523"/>
                  <a:gd name="adj4" fmla="val 6449476"/>
                  <a:gd name="adj5" fmla="val 6067"/>
                </a:avLst>
              </a:prstGeom>
              <a:solidFill>
                <a:srgbClr val="1D0485"/>
              </a:solidFill>
              <a:ln>
                <a:solidFill>
                  <a:srgbClr val="1D04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Vrije vorm 11">
                <a:extLst>
                  <a:ext uri="{FF2B5EF4-FFF2-40B4-BE49-F238E27FC236}">
                    <a16:creationId xmlns:a16="http://schemas.microsoft.com/office/drawing/2014/main" id="{01BEC029-12FC-427B-8112-AA0465AA95BD}"/>
                  </a:ext>
                </a:extLst>
              </p:cNvPr>
              <p:cNvSpPr/>
              <p:nvPr/>
            </p:nvSpPr>
            <p:spPr>
              <a:xfrm>
                <a:off x="1289930" y="3517561"/>
                <a:ext cx="1372407" cy="1372551"/>
              </a:xfrm>
              <a:custGeom>
                <a:avLst/>
                <a:gdLst>
                  <a:gd name="connsiteX0" fmla="*/ 0 w 1372547"/>
                  <a:gd name="connsiteY0" fmla="*/ 0 h 1372547"/>
                  <a:gd name="connsiteX1" fmla="*/ 1372547 w 1372547"/>
                  <a:gd name="connsiteY1" fmla="*/ 0 h 1372547"/>
                  <a:gd name="connsiteX2" fmla="*/ 1372547 w 1372547"/>
                  <a:gd name="connsiteY2" fmla="*/ 1372547 h 1372547"/>
                  <a:gd name="connsiteX3" fmla="*/ 0 w 1372547"/>
                  <a:gd name="connsiteY3" fmla="*/ 1372547 h 1372547"/>
                  <a:gd name="connsiteX4" fmla="*/ 0 w 1372547"/>
                  <a:gd name="connsiteY4" fmla="*/ 0 h 1372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547" h="1372547">
                    <a:moveTo>
                      <a:pt x="0" y="0"/>
                    </a:moveTo>
                    <a:lnTo>
                      <a:pt x="1372547" y="0"/>
                    </a:lnTo>
                    <a:lnTo>
                      <a:pt x="1372547" y="1372547"/>
                    </a:lnTo>
                    <a:lnTo>
                      <a:pt x="0" y="13725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600" dirty="0" err="1">
                    <a:solidFill>
                      <a:srgbClr val="2E2F7C"/>
                    </a:solidFill>
                    <a:latin typeface="TheSans TT B7 Bold"/>
                  </a:rPr>
                  <a:t>Épreuve</a:t>
                </a:r>
                <a:r>
                  <a:rPr lang="nl-BE" sz="1600" dirty="0">
                    <a:solidFill>
                      <a:srgbClr val="2E2F7C"/>
                    </a:solidFill>
                    <a:latin typeface="TheSans TT B7 Bold"/>
                  </a:rPr>
                  <a:t> </a:t>
                </a:r>
                <a:r>
                  <a:rPr lang="nl-BE" sz="1600" dirty="0" err="1">
                    <a:solidFill>
                      <a:srgbClr val="2E2F7C"/>
                    </a:solidFill>
                    <a:latin typeface="TheSans TT B7 Bold"/>
                  </a:rPr>
                  <a:t>d’aptitude</a:t>
                </a:r>
                <a:r>
                  <a:rPr lang="nl-BE" sz="1600" dirty="0">
                    <a:solidFill>
                      <a:srgbClr val="2E2F7C"/>
                    </a:solidFill>
                    <a:latin typeface="TheSans TT B7 Bold"/>
                  </a:rPr>
                  <a:t> </a:t>
                </a:r>
                <a:r>
                  <a:rPr lang="nl-BE" sz="1600" dirty="0" err="1">
                    <a:solidFill>
                      <a:srgbClr val="2E2F7C"/>
                    </a:solidFill>
                    <a:latin typeface="TheSans TT B7 Bold"/>
                  </a:rPr>
                  <a:t>médicale</a:t>
                </a:r>
                <a:endParaRPr lang="nl-BE" sz="1600" dirty="0">
                  <a:solidFill>
                    <a:srgbClr val="2E2F7C"/>
                  </a:solidFill>
                  <a:latin typeface="TheSans TT B7 Bold"/>
                </a:endParaRPr>
              </a:p>
            </p:txBody>
          </p:sp>
          <p:sp>
            <p:nvSpPr>
              <p:cNvPr id="28" name="Draaiende pijl 12">
                <a:extLst>
                  <a:ext uri="{FF2B5EF4-FFF2-40B4-BE49-F238E27FC236}">
                    <a16:creationId xmlns:a16="http://schemas.microsoft.com/office/drawing/2014/main" id="{5E7AEE6C-BD16-4B66-B23D-B4BEC4142B9E}"/>
                  </a:ext>
                </a:extLst>
              </p:cNvPr>
              <p:cNvSpPr/>
              <p:nvPr/>
            </p:nvSpPr>
            <p:spPr>
              <a:xfrm>
                <a:off x="1507976" y="1012626"/>
                <a:ext cx="4866765" cy="5146128"/>
              </a:xfrm>
              <a:prstGeom prst="circularArrow">
                <a:avLst>
                  <a:gd name="adj1" fmla="val 5201"/>
                  <a:gd name="adj2" fmla="val 335940"/>
                  <a:gd name="adj3" fmla="val 12297725"/>
                  <a:gd name="adj4" fmla="val 10770928"/>
                  <a:gd name="adj5" fmla="val 6067"/>
                </a:avLst>
              </a:prstGeom>
              <a:solidFill>
                <a:srgbClr val="1D0485"/>
              </a:solidFill>
              <a:ln>
                <a:solidFill>
                  <a:srgbClr val="1D04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6" name="Groep 16">
              <a:extLst>
                <a:ext uri="{FF2B5EF4-FFF2-40B4-BE49-F238E27FC236}">
                  <a16:creationId xmlns:a16="http://schemas.microsoft.com/office/drawing/2014/main" id="{98AA224D-DABD-4EDE-9B26-09EDC9CCC644}"/>
                </a:ext>
              </a:extLst>
            </p:cNvPr>
            <p:cNvGrpSpPr>
              <a:grpSpLocks/>
            </p:cNvGrpSpPr>
            <p:nvPr/>
          </p:nvGrpSpPr>
          <p:grpSpPr bwMode="auto">
            <a:xfrm>
              <a:off x="2739725" y="1397238"/>
              <a:ext cx="3735409" cy="3823812"/>
              <a:chOff x="2739725" y="1397238"/>
              <a:chExt cx="3735409" cy="3823812"/>
            </a:xfrm>
          </p:grpSpPr>
          <p:sp>
            <p:nvSpPr>
              <p:cNvPr id="7" name="Vrije vorm 17">
                <a:extLst>
                  <a:ext uri="{FF2B5EF4-FFF2-40B4-BE49-F238E27FC236}">
                    <a16:creationId xmlns:a16="http://schemas.microsoft.com/office/drawing/2014/main" id="{A3984BAB-5C58-4291-8C87-46E78CEC6CE0}"/>
                  </a:ext>
                </a:extLst>
              </p:cNvPr>
              <p:cNvSpPr/>
              <p:nvPr/>
            </p:nvSpPr>
            <p:spPr>
              <a:xfrm>
                <a:off x="4902145" y="1397238"/>
                <a:ext cx="526090" cy="524577"/>
              </a:xfrm>
              <a:custGeom>
                <a:avLst/>
                <a:gdLst>
                  <a:gd name="connsiteX0" fmla="*/ 0 w 524835"/>
                  <a:gd name="connsiteY0" fmla="*/ 0 h 524835"/>
                  <a:gd name="connsiteX1" fmla="*/ 524835 w 524835"/>
                  <a:gd name="connsiteY1" fmla="*/ 0 h 524835"/>
                  <a:gd name="connsiteX2" fmla="*/ 524835 w 524835"/>
                  <a:gd name="connsiteY2" fmla="*/ 524835 h 524835"/>
                  <a:gd name="connsiteX3" fmla="*/ 0 w 524835"/>
                  <a:gd name="connsiteY3" fmla="*/ 524835 h 524835"/>
                  <a:gd name="connsiteX4" fmla="*/ 0 w 52483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5" h="524835">
                    <a:moveTo>
                      <a:pt x="0" y="0"/>
                    </a:moveTo>
                    <a:lnTo>
                      <a:pt x="524835" y="0"/>
                    </a:lnTo>
                    <a:lnTo>
                      <a:pt x="52483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41910" tIns="41910" rIns="41910" bIns="41910" spcCol="1270" anchor="ctr"/>
              <a:lstStyle/>
              <a:p>
                <a:pPr algn="ctr" defTabSz="1466850" eaLnBrk="1" fontAlgn="auto" hangingPunct="1">
                  <a:lnSpc>
                    <a:spcPct val="90000"/>
                  </a:lnSpc>
                  <a:spcAft>
                    <a:spcPct val="35000"/>
                  </a:spcAft>
                  <a:defRPr/>
                </a:pPr>
                <a:endParaRPr lang="nl-BE" sz="3300">
                  <a:solidFill>
                    <a:srgbClr val="B9BAE5">
                      <a:hueOff val="0"/>
                      <a:satOff val="0"/>
                      <a:lumOff val="0"/>
                      <a:alphaOff val="0"/>
                    </a:srgbClr>
                  </a:solidFill>
                </a:endParaRPr>
              </a:p>
            </p:txBody>
          </p:sp>
          <p:sp>
            <p:nvSpPr>
              <p:cNvPr id="8" name="Vrije vorm 19">
                <a:extLst>
                  <a:ext uri="{FF2B5EF4-FFF2-40B4-BE49-F238E27FC236}">
                    <a16:creationId xmlns:a16="http://schemas.microsoft.com/office/drawing/2014/main" id="{46D6163B-1FC2-4EA1-9EB4-4A55EDEE13C2}"/>
                  </a:ext>
                </a:extLst>
              </p:cNvPr>
              <p:cNvSpPr/>
              <p:nvPr/>
            </p:nvSpPr>
            <p:spPr>
              <a:xfrm>
                <a:off x="5220891" y="2014520"/>
                <a:ext cx="1191405" cy="587792"/>
              </a:xfrm>
              <a:custGeom>
                <a:avLst/>
                <a:gdLst>
                  <a:gd name="connsiteX0" fmla="*/ 0 w 735509"/>
                  <a:gd name="connsiteY0" fmla="*/ 0 h 524835"/>
                  <a:gd name="connsiteX1" fmla="*/ 735509 w 735509"/>
                  <a:gd name="connsiteY1" fmla="*/ 0 h 524835"/>
                  <a:gd name="connsiteX2" fmla="*/ 735509 w 735509"/>
                  <a:gd name="connsiteY2" fmla="*/ 524835 h 524835"/>
                  <a:gd name="connsiteX3" fmla="*/ 0 w 735509"/>
                  <a:gd name="connsiteY3" fmla="*/ 524835 h 524835"/>
                  <a:gd name="connsiteX4" fmla="*/ 0 w 735509"/>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09" h="524835">
                    <a:moveTo>
                      <a:pt x="0" y="0"/>
                    </a:moveTo>
                    <a:lnTo>
                      <a:pt x="735509" y="0"/>
                    </a:lnTo>
                    <a:lnTo>
                      <a:pt x="735509"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000" dirty="0">
                    <a:solidFill>
                      <a:srgbClr val="2E2F7C"/>
                    </a:solidFill>
                  </a:rPr>
                  <a:t>Evaluation de la </a:t>
                </a:r>
                <a:r>
                  <a:rPr lang="nl-BE" sz="1000" dirty="0" err="1">
                    <a:solidFill>
                      <a:srgbClr val="2E2F7C"/>
                    </a:solidFill>
                  </a:rPr>
                  <a:t>moralité</a:t>
                </a:r>
                <a:r>
                  <a:rPr lang="nl-BE" sz="1000" dirty="0">
                    <a:solidFill>
                      <a:srgbClr val="2E2F7C"/>
                    </a:solidFill>
                  </a:rPr>
                  <a:t> </a:t>
                </a:r>
                <a:r>
                  <a:rPr lang="nl-BE" sz="1000" dirty="0" err="1">
                    <a:solidFill>
                      <a:srgbClr val="2E2F7C"/>
                    </a:solidFill>
                  </a:rPr>
                  <a:t>sur</a:t>
                </a:r>
                <a:r>
                  <a:rPr lang="nl-BE" sz="1000" dirty="0">
                    <a:solidFill>
                      <a:srgbClr val="2E2F7C"/>
                    </a:solidFill>
                  </a:rPr>
                  <a:t> base du </a:t>
                </a:r>
                <a:r>
                  <a:rPr lang="nl-BE" sz="1000" dirty="0" err="1">
                    <a:solidFill>
                      <a:srgbClr val="2E2F7C"/>
                    </a:solidFill>
                  </a:rPr>
                  <a:t>casier</a:t>
                </a:r>
                <a:r>
                  <a:rPr lang="nl-BE" sz="1000" dirty="0">
                    <a:solidFill>
                      <a:srgbClr val="2E2F7C"/>
                    </a:solidFill>
                  </a:rPr>
                  <a:t> </a:t>
                </a:r>
                <a:r>
                  <a:rPr lang="nl-BE" sz="1000" dirty="0" err="1">
                    <a:solidFill>
                      <a:srgbClr val="2E2F7C"/>
                    </a:solidFill>
                  </a:rPr>
                  <a:t>judiciaire</a:t>
                </a:r>
                <a:endParaRPr lang="nl-BE" sz="1000" dirty="0">
                  <a:solidFill>
                    <a:srgbClr val="2E2F7C"/>
                  </a:solidFill>
                </a:endParaRPr>
              </a:p>
            </p:txBody>
          </p:sp>
          <p:sp>
            <p:nvSpPr>
              <p:cNvPr id="10" name="Vrije vorm 21">
                <a:extLst>
                  <a:ext uri="{FF2B5EF4-FFF2-40B4-BE49-F238E27FC236}">
                    <a16:creationId xmlns:a16="http://schemas.microsoft.com/office/drawing/2014/main" id="{5A55641D-DE1A-4D76-B1EF-D7FBA16A7032}"/>
                  </a:ext>
                </a:extLst>
              </p:cNvPr>
              <p:cNvSpPr/>
              <p:nvPr/>
            </p:nvSpPr>
            <p:spPr>
              <a:xfrm>
                <a:off x="5950804" y="3213519"/>
                <a:ext cx="524330" cy="524577"/>
              </a:xfrm>
              <a:custGeom>
                <a:avLst/>
                <a:gdLst>
                  <a:gd name="connsiteX0" fmla="*/ 0 w 524835"/>
                  <a:gd name="connsiteY0" fmla="*/ 0 h 524835"/>
                  <a:gd name="connsiteX1" fmla="*/ 524835 w 524835"/>
                  <a:gd name="connsiteY1" fmla="*/ 0 h 524835"/>
                  <a:gd name="connsiteX2" fmla="*/ 524835 w 524835"/>
                  <a:gd name="connsiteY2" fmla="*/ 524835 h 524835"/>
                  <a:gd name="connsiteX3" fmla="*/ 0 w 524835"/>
                  <a:gd name="connsiteY3" fmla="*/ 524835 h 524835"/>
                  <a:gd name="connsiteX4" fmla="*/ 0 w 52483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5" h="524835">
                    <a:moveTo>
                      <a:pt x="0" y="0"/>
                    </a:moveTo>
                    <a:lnTo>
                      <a:pt x="524835" y="0"/>
                    </a:lnTo>
                    <a:lnTo>
                      <a:pt x="52483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41910" tIns="41910" rIns="41910" bIns="41910" spcCol="1270" anchor="ctr"/>
              <a:lstStyle/>
              <a:p>
                <a:pPr algn="ctr" defTabSz="1466850" eaLnBrk="1" fontAlgn="auto" hangingPunct="1">
                  <a:lnSpc>
                    <a:spcPct val="90000"/>
                  </a:lnSpc>
                  <a:spcAft>
                    <a:spcPct val="35000"/>
                  </a:spcAft>
                  <a:defRPr/>
                </a:pPr>
                <a:endParaRPr lang="nl-BE" sz="3300">
                  <a:solidFill>
                    <a:srgbClr val="B9BAE5">
                      <a:hueOff val="0"/>
                      <a:satOff val="0"/>
                      <a:lumOff val="0"/>
                      <a:alphaOff val="0"/>
                    </a:srgbClr>
                  </a:solidFill>
                </a:endParaRPr>
              </a:p>
            </p:txBody>
          </p:sp>
          <p:sp>
            <p:nvSpPr>
              <p:cNvPr id="12" name="Vrije vorm 23">
                <a:extLst>
                  <a:ext uri="{FF2B5EF4-FFF2-40B4-BE49-F238E27FC236}">
                    <a16:creationId xmlns:a16="http://schemas.microsoft.com/office/drawing/2014/main" id="{65C87D93-B729-4BFD-9D06-402992C9E238}"/>
                  </a:ext>
                </a:extLst>
              </p:cNvPr>
              <p:cNvSpPr/>
              <p:nvPr/>
            </p:nvSpPr>
            <p:spPr>
              <a:xfrm>
                <a:off x="5393045" y="4178064"/>
                <a:ext cx="524330" cy="524578"/>
              </a:xfrm>
              <a:custGeom>
                <a:avLst/>
                <a:gdLst>
                  <a:gd name="connsiteX0" fmla="*/ 0 w 524835"/>
                  <a:gd name="connsiteY0" fmla="*/ 0 h 524835"/>
                  <a:gd name="connsiteX1" fmla="*/ 524835 w 524835"/>
                  <a:gd name="connsiteY1" fmla="*/ 0 h 524835"/>
                  <a:gd name="connsiteX2" fmla="*/ 524835 w 524835"/>
                  <a:gd name="connsiteY2" fmla="*/ 524835 h 524835"/>
                  <a:gd name="connsiteX3" fmla="*/ 0 w 524835"/>
                  <a:gd name="connsiteY3" fmla="*/ 524835 h 524835"/>
                  <a:gd name="connsiteX4" fmla="*/ 0 w 52483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5" h="524835">
                    <a:moveTo>
                      <a:pt x="0" y="0"/>
                    </a:moveTo>
                    <a:lnTo>
                      <a:pt x="524835" y="0"/>
                    </a:lnTo>
                    <a:lnTo>
                      <a:pt x="52483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41910" tIns="41910" rIns="41910" bIns="41910" spcCol="1270" anchor="ctr"/>
              <a:lstStyle/>
              <a:p>
                <a:pPr algn="ctr" defTabSz="1466850" eaLnBrk="1" fontAlgn="auto" hangingPunct="1">
                  <a:lnSpc>
                    <a:spcPct val="90000"/>
                  </a:lnSpc>
                  <a:spcAft>
                    <a:spcPct val="35000"/>
                  </a:spcAft>
                  <a:defRPr/>
                </a:pPr>
                <a:endParaRPr lang="nl-BE" sz="3300">
                  <a:solidFill>
                    <a:srgbClr val="B9BAE5">
                      <a:hueOff val="0"/>
                      <a:satOff val="0"/>
                      <a:lumOff val="0"/>
                      <a:alphaOff val="0"/>
                    </a:srgbClr>
                  </a:solidFill>
                </a:endParaRPr>
              </a:p>
            </p:txBody>
          </p:sp>
          <p:sp>
            <p:nvSpPr>
              <p:cNvPr id="14" name="Vrije vorm 25">
                <a:extLst>
                  <a:ext uri="{FF2B5EF4-FFF2-40B4-BE49-F238E27FC236}">
                    <a16:creationId xmlns:a16="http://schemas.microsoft.com/office/drawing/2014/main" id="{E073FBB7-E466-4125-8DF0-F1C7B222FF0D}"/>
                  </a:ext>
                </a:extLst>
              </p:cNvPr>
              <p:cNvSpPr/>
              <p:nvPr/>
            </p:nvSpPr>
            <p:spPr>
              <a:xfrm>
                <a:off x="3643619" y="4696473"/>
                <a:ext cx="1025542" cy="524577"/>
              </a:xfrm>
              <a:custGeom>
                <a:avLst/>
                <a:gdLst>
                  <a:gd name="connsiteX0" fmla="*/ 0 w 1368152"/>
                  <a:gd name="connsiteY0" fmla="*/ 0 h 524835"/>
                  <a:gd name="connsiteX1" fmla="*/ 1368152 w 1368152"/>
                  <a:gd name="connsiteY1" fmla="*/ 0 h 524835"/>
                  <a:gd name="connsiteX2" fmla="*/ 1368152 w 1368152"/>
                  <a:gd name="connsiteY2" fmla="*/ 524835 h 524835"/>
                  <a:gd name="connsiteX3" fmla="*/ 0 w 1368152"/>
                  <a:gd name="connsiteY3" fmla="*/ 524835 h 524835"/>
                  <a:gd name="connsiteX4" fmla="*/ 0 w 1368152"/>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8152" h="524835">
                    <a:moveTo>
                      <a:pt x="0" y="0"/>
                    </a:moveTo>
                    <a:lnTo>
                      <a:pt x="1368152" y="0"/>
                    </a:lnTo>
                    <a:lnTo>
                      <a:pt x="1368152"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000" dirty="0">
                    <a:solidFill>
                      <a:srgbClr val="2E2F7C"/>
                    </a:solidFill>
                  </a:rPr>
                  <a:t>Evaluation de </a:t>
                </a:r>
                <a:r>
                  <a:rPr lang="nl-BE" sz="1000" dirty="0" err="1">
                    <a:solidFill>
                      <a:srgbClr val="2E2F7C"/>
                    </a:solidFill>
                  </a:rPr>
                  <a:t>l’intégrité</a:t>
                </a:r>
                <a:endParaRPr lang="nl-BE" sz="1000" dirty="0">
                  <a:solidFill>
                    <a:srgbClr val="2E2F7C"/>
                  </a:solidFill>
                </a:endParaRPr>
              </a:p>
            </p:txBody>
          </p:sp>
          <p:sp>
            <p:nvSpPr>
              <p:cNvPr id="16" name="Vrije vorm 27">
                <a:extLst>
                  <a:ext uri="{FF2B5EF4-FFF2-40B4-BE49-F238E27FC236}">
                    <a16:creationId xmlns:a16="http://schemas.microsoft.com/office/drawing/2014/main" id="{9D83C296-EBF5-4C90-9848-C2D41F5DBE03}"/>
                  </a:ext>
                </a:extLst>
              </p:cNvPr>
              <p:cNvSpPr/>
              <p:nvPr/>
            </p:nvSpPr>
            <p:spPr>
              <a:xfrm>
                <a:off x="3297485" y="4178064"/>
                <a:ext cx="524330" cy="524578"/>
              </a:xfrm>
              <a:custGeom>
                <a:avLst/>
                <a:gdLst>
                  <a:gd name="connsiteX0" fmla="*/ 0 w 524835"/>
                  <a:gd name="connsiteY0" fmla="*/ 0 h 524835"/>
                  <a:gd name="connsiteX1" fmla="*/ 524835 w 524835"/>
                  <a:gd name="connsiteY1" fmla="*/ 0 h 524835"/>
                  <a:gd name="connsiteX2" fmla="*/ 524835 w 524835"/>
                  <a:gd name="connsiteY2" fmla="*/ 524835 h 524835"/>
                  <a:gd name="connsiteX3" fmla="*/ 0 w 524835"/>
                  <a:gd name="connsiteY3" fmla="*/ 524835 h 524835"/>
                  <a:gd name="connsiteX4" fmla="*/ 0 w 52483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5" h="524835">
                    <a:moveTo>
                      <a:pt x="0" y="0"/>
                    </a:moveTo>
                    <a:lnTo>
                      <a:pt x="524835" y="0"/>
                    </a:lnTo>
                    <a:lnTo>
                      <a:pt x="52483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41910" tIns="41910" rIns="41910" bIns="41910" spcCol="1270" anchor="ctr"/>
              <a:lstStyle/>
              <a:p>
                <a:pPr algn="ctr" defTabSz="1466850" eaLnBrk="1" fontAlgn="auto" hangingPunct="1">
                  <a:lnSpc>
                    <a:spcPct val="90000"/>
                  </a:lnSpc>
                  <a:spcAft>
                    <a:spcPct val="35000"/>
                  </a:spcAft>
                  <a:defRPr/>
                </a:pPr>
                <a:endParaRPr lang="nl-BE" sz="3300">
                  <a:solidFill>
                    <a:srgbClr val="B9BAE5">
                      <a:hueOff val="0"/>
                      <a:satOff val="0"/>
                      <a:lumOff val="0"/>
                      <a:alphaOff val="0"/>
                    </a:srgbClr>
                  </a:solidFill>
                </a:endParaRPr>
              </a:p>
            </p:txBody>
          </p:sp>
          <p:sp>
            <p:nvSpPr>
              <p:cNvPr id="18" name="Vrije vorm 29">
                <a:extLst>
                  <a:ext uri="{FF2B5EF4-FFF2-40B4-BE49-F238E27FC236}">
                    <a16:creationId xmlns:a16="http://schemas.microsoft.com/office/drawing/2014/main" id="{B627DA97-51AE-4C0E-931C-BA9E64B4F0B3}"/>
                  </a:ext>
                </a:extLst>
              </p:cNvPr>
              <p:cNvSpPr/>
              <p:nvPr/>
            </p:nvSpPr>
            <p:spPr>
              <a:xfrm>
                <a:off x="2739725" y="3213519"/>
                <a:ext cx="524330" cy="524577"/>
              </a:xfrm>
              <a:custGeom>
                <a:avLst/>
                <a:gdLst>
                  <a:gd name="connsiteX0" fmla="*/ 0 w 524835"/>
                  <a:gd name="connsiteY0" fmla="*/ 0 h 524835"/>
                  <a:gd name="connsiteX1" fmla="*/ 524835 w 524835"/>
                  <a:gd name="connsiteY1" fmla="*/ 0 h 524835"/>
                  <a:gd name="connsiteX2" fmla="*/ 524835 w 524835"/>
                  <a:gd name="connsiteY2" fmla="*/ 524835 h 524835"/>
                  <a:gd name="connsiteX3" fmla="*/ 0 w 524835"/>
                  <a:gd name="connsiteY3" fmla="*/ 524835 h 524835"/>
                  <a:gd name="connsiteX4" fmla="*/ 0 w 52483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5" h="524835">
                    <a:moveTo>
                      <a:pt x="0" y="0"/>
                    </a:moveTo>
                    <a:lnTo>
                      <a:pt x="524835" y="0"/>
                    </a:lnTo>
                    <a:lnTo>
                      <a:pt x="52483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41910" tIns="41910" rIns="41910" bIns="41910" spcCol="1270" anchor="ctr"/>
              <a:lstStyle/>
              <a:p>
                <a:pPr algn="ctr" defTabSz="1466850" eaLnBrk="1" fontAlgn="auto" hangingPunct="1">
                  <a:lnSpc>
                    <a:spcPct val="90000"/>
                  </a:lnSpc>
                  <a:spcAft>
                    <a:spcPct val="35000"/>
                  </a:spcAft>
                  <a:defRPr/>
                </a:pPr>
                <a:endParaRPr lang="nl-BE" sz="3300">
                  <a:solidFill>
                    <a:srgbClr val="B9BAE5">
                      <a:hueOff val="0"/>
                      <a:satOff val="0"/>
                      <a:lumOff val="0"/>
                      <a:alphaOff val="0"/>
                    </a:srgbClr>
                  </a:solidFill>
                </a:endParaRPr>
              </a:p>
            </p:txBody>
          </p:sp>
          <p:sp>
            <p:nvSpPr>
              <p:cNvPr id="19" name="Vrije vorm 31">
                <a:extLst>
                  <a:ext uri="{FF2B5EF4-FFF2-40B4-BE49-F238E27FC236}">
                    <a16:creationId xmlns:a16="http://schemas.microsoft.com/office/drawing/2014/main" id="{50EA8C0E-19B7-42DF-8FAF-ABC3948648B0}"/>
                  </a:ext>
                </a:extLst>
              </p:cNvPr>
              <p:cNvSpPr/>
              <p:nvPr/>
            </p:nvSpPr>
            <p:spPr>
              <a:xfrm>
                <a:off x="5393045" y="4178065"/>
                <a:ext cx="735469" cy="524577"/>
              </a:xfrm>
              <a:custGeom>
                <a:avLst/>
                <a:gdLst>
                  <a:gd name="connsiteX0" fmla="*/ 0 w 735515"/>
                  <a:gd name="connsiteY0" fmla="*/ 0 h 524835"/>
                  <a:gd name="connsiteX1" fmla="*/ 735515 w 735515"/>
                  <a:gd name="connsiteY1" fmla="*/ 0 h 524835"/>
                  <a:gd name="connsiteX2" fmla="*/ 735515 w 735515"/>
                  <a:gd name="connsiteY2" fmla="*/ 524835 h 524835"/>
                  <a:gd name="connsiteX3" fmla="*/ 0 w 735515"/>
                  <a:gd name="connsiteY3" fmla="*/ 524835 h 524835"/>
                  <a:gd name="connsiteX4" fmla="*/ 0 w 73551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15" h="524835">
                    <a:moveTo>
                      <a:pt x="0" y="0"/>
                    </a:moveTo>
                    <a:lnTo>
                      <a:pt x="735515" y="0"/>
                    </a:lnTo>
                    <a:lnTo>
                      <a:pt x="73551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000" dirty="0">
                    <a:solidFill>
                      <a:srgbClr val="2E2F7C"/>
                    </a:solidFill>
                  </a:rPr>
                  <a:t>Rapport de la </a:t>
                </a:r>
                <a:r>
                  <a:rPr lang="nl-BE" sz="1000" dirty="0" err="1">
                    <a:solidFill>
                      <a:srgbClr val="2E2F7C"/>
                    </a:solidFill>
                  </a:rPr>
                  <a:t>police</a:t>
                </a:r>
                <a:r>
                  <a:rPr lang="nl-BE" sz="1000" dirty="0">
                    <a:solidFill>
                      <a:srgbClr val="2E2F7C"/>
                    </a:solidFill>
                  </a:rPr>
                  <a:t> </a:t>
                </a:r>
                <a:r>
                  <a:rPr lang="nl-BE" sz="1000" dirty="0" err="1">
                    <a:solidFill>
                      <a:srgbClr val="2E2F7C"/>
                    </a:solidFill>
                  </a:rPr>
                  <a:t>locale</a:t>
                </a:r>
                <a:r>
                  <a:rPr lang="nl-BE" sz="1000" dirty="0">
                    <a:solidFill>
                      <a:srgbClr val="2E2F7C"/>
                    </a:solidFill>
                  </a:rPr>
                  <a:t> (enquête de </a:t>
                </a:r>
                <a:r>
                  <a:rPr lang="nl-BE" sz="1000" dirty="0" err="1">
                    <a:solidFill>
                      <a:srgbClr val="2E2F7C"/>
                    </a:solidFill>
                  </a:rPr>
                  <a:t>moralité</a:t>
                </a:r>
                <a:r>
                  <a:rPr lang="nl-BE" sz="1000" dirty="0">
                    <a:solidFill>
                      <a:srgbClr val="2E2F7C"/>
                    </a:solidFill>
                  </a:rPr>
                  <a:t>)</a:t>
                </a:r>
              </a:p>
            </p:txBody>
          </p:sp>
        </p:grpSp>
      </p:grpSp>
      <p:grpSp>
        <p:nvGrpSpPr>
          <p:cNvPr id="30" name="Grouper 15">
            <a:extLst>
              <a:ext uri="{FF2B5EF4-FFF2-40B4-BE49-F238E27FC236}">
                <a16:creationId xmlns:a16="http://schemas.microsoft.com/office/drawing/2014/main" id="{03D398C3-ADB0-4CC2-9562-21BAA9473886}"/>
              </a:ext>
            </a:extLst>
          </p:cNvPr>
          <p:cNvGrpSpPr>
            <a:grpSpLocks/>
          </p:cNvGrpSpPr>
          <p:nvPr/>
        </p:nvGrpSpPr>
        <p:grpSpPr bwMode="auto">
          <a:xfrm>
            <a:off x="7843043" y="5050017"/>
            <a:ext cx="3639755" cy="831027"/>
            <a:chOff x="755576" y="5635848"/>
            <a:chExt cx="4320479" cy="830947"/>
          </a:xfrm>
        </p:grpSpPr>
        <p:grpSp>
          <p:nvGrpSpPr>
            <p:cNvPr id="31" name="Grouper 16">
              <a:extLst>
                <a:ext uri="{FF2B5EF4-FFF2-40B4-BE49-F238E27FC236}">
                  <a16:creationId xmlns:a16="http://schemas.microsoft.com/office/drawing/2014/main" id="{1883C07D-282D-4930-83B8-24889A56A33C}"/>
                </a:ext>
              </a:extLst>
            </p:cNvPr>
            <p:cNvGrpSpPr>
              <a:grpSpLocks/>
            </p:cNvGrpSpPr>
            <p:nvPr/>
          </p:nvGrpSpPr>
          <p:grpSpPr bwMode="auto">
            <a:xfrm>
              <a:off x="755576" y="5635848"/>
              <a:ext cx="2808312" cy="307777"/>
              <a:chOff x="755576" y="5635848"/>
              <a:chExt cx="2808312" cy="307777"/>
            </a:xfrm>
          </p:grpSpPr>
          <p:sp>
            <p:nvSpPr>
              <p:cNvPr id="35" name="PIJL-RECHTS 37">
                <a:extLst>
                  <a:ext uri="{FF2B5EF4-FFF2-40B4-BE49-F238E27FC236}">
                    <a16:creationId xmlns:a16="http://schemas.microsoft.com/office/drawing/2014/main" id="{3D18C20B-A9B5-4586-8757-C1AA9D285187}"/>
                  </a:ext>
                </a:extLst>
              </p:cNvPr>
              <p:cNvSpPr/>
              <p:nvPr/>
            </p:nvSpPr>
            <p:spPr>
              <a:xfrm rot="10800000">
                <a:off x="755576" y="5640610"/>
                <a:ext cx="576188" cy="287311"/>
              </a:xfrm>
              <a:prstGeom prst="rightArrow">
                <a:avLst/>
              </a:prstGeom>
              <a:solidFill>
                <a:srgbClr val="1D0485"/>
              </a:solidFill>
              <a:ln>
                <a:solidFill>
                  <a:srgbClr val="1D048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sz="1800">
                  <a:solidFill>
                    <a:srgbClr val="B9BAE5"/>
                  </a:solidFill>
                </a:endParaRPr>
              </a:p>
            </p:txBody>
          </p:sp>
          <p:sp>
            <p:nvSpPr>
              <p:cNvPr id="36" name="Tekstvak 39">
                <a:extLst>
                  <a:ext uri="{FF2B5EF4-FFF2-40B4-BE49-F238E27FC236}">
                    <a16:creationId xmlns:a16="http://schemas.microsoft.com/office/drawing/2014/main" id="{672B2A91-89B5-4D24-902A-96552AD28C55}"/>
                  </a:ext>
                </a:extLst>
              </p:cNvPr>
              <p:cNvSpPr txBox="1">
                <a:spLocks noChangeArrowheads="1"/>
              </p:cNvSpPr>
              <p:nvPr/>
            </p:nvSpPr>
            <p:spPr bwMode="auto">
              <a:xfrm>
                <a:off x="1335955" y="5635848"/>
                <a:ext cx="22279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nl-BE" altLang="nl-BE" sz="1400" dirty="0" err="1">
                    <a:solidFill>
                      <a:srgbClr val="2E2F7C"/>
                    </a:solidFill>
                    <a:latin typeface="TheSans TT B7 Bold"/>
                  </a:rPr>
                  <a:t>Épreuves</a:t>
                </a:r>
                <a:r>
                  <a:rPr lang="nl-BE" altLang="nl-BE" sz="1400" dirty="0">
                    <a:solidFill>
                      <a:srgbClr val="2E2F7C"/>
                    </a:solidFill>
                    <a:latin typeface="TheSans TT B7 Bold"/>
                  </a:rPr>
                  <a:t> de </a:t>
                </a:r>
                <a:r>
                  <a:rPr lang="nl-BE" altLang="nl-BE" sz="1400" dirty="0" err="1">
                    <a:solidFill>
                      <a:srgbClr val="2E2F7C"/>
                    </a:solidFill>
                    <a:latin typeface="TheSans TT B7 Bold"/>
                  </a:rPr>
                  <a:t>sélection</a:t>
                </a:r>
                <a:endParaRPr lang="nl-BE" altLang="nl-BE" sz="1400" dirty="0">
                  <a:solidFill>
                    <a:srgbClr val="2E2F7C"/>
                  </a:solidFill>
                  <a:latin typeface="TheSans TT B7 Bold"/>
                </a:endParaRPr>
              </a:p>
            </p:txBody>
          </p:sp>
        </p:grpSp>
        <p:grpSp>
          <p:nvGrpSpPr>
            <p:cNvPr id="32" name="Grouper 17">
              <a:extLst>
                <a:ext uri="{FF2B5EF4-FFF2-40B4-BE49-F238E27FC236}">
                  <a16:creationId xmlns:a16="http://schemas.microsoft.com/office/drawing/2014/main" id="{921EFE08-C321-4A1E-AB37-5A2F770A1D27}"/>
                </a:ext>
              </a:extLst>
            </p:cNvPr>
            <p:cNvGrpSpPr>
              <a:grpSpLocks/>
            </p:cNvGrpSpPr>
            <p:nvPr/>
          </p:nvGrpSpPr>
          <p:grpSpPr bwMode="auto">
            <a:xfrm>
              <a:off x="768629" y="5943624"/>
              <a:ext cx="4307426" cy="523171"/>
              <a:chOff x="768629" y="5943624"/>
              <a:chExt cx="4307426" cy="523171"/>
            </a:xfrm>
          </p:grpSpPr>
          <p:sp>
            <p:nvSpPr>
              <p:cNvPr id="33" name="PIJL-RECHTS 38">
                <a:extLst>
                  <a:ext uri="{FF2B5EF4-FFF2-40B4-BE49-F238E27FC236}">
                    <a16:creationId xmlns:a16="http://schemas.microsoft.com/office/drawing/2014/main" id="{77EDBA82-6D75-40BB-9579-C841E07BAA52}"/>
                  </a:ext>
                </a:extLst>
              </p:cNvPr>
              <p:cNvSpPr/>
              <p:nvPr/>
            </p:nvSpPr>
            <p:spPr>
              <a:xfrm rot="10800000">
                <a:off x="768629" y="6000938"/>
                <a:ext cx="576188" cy="236514"/>
              </a:xfrm>
              <a:prstGeom prst="rightArrow">
                <a:avLst/>
              </a:prstGeom>
              <a:solidFill>
                <a:srgbClr val="CD6604"/>
              </a:solidFill>
              <a:ln>
                <a:solidFill>
                  <a:srgbClr val="CD66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sz="1800">
                  <a:solidFill>
                    <a:srgbClr val="B9BAE5"/>
                  </a:solidFill>
                </a:endParaRPr>
              </a:p>
            </p:txBody>
          </p:sp>
          <p:sp>
            <p:nvSpPr>
              <p:cNvPr id="34" name="Tekstvak 40">
                <a:extLst>
                  <a:ext uri="{FF2B5EF4-FFF2-40B4-BE49-F238E27FC236}">
                    <a16:creationId xmlns:a16="http://schemas.microsoft.com/office/drawing/2014/main" id="{59BE8BF9-CAC6-40F8-8608-DFF5B284307F}"/>
                  </a:ext>
                </a:extLst>
              </p:cNvPr>
              <p:cNvSpPr txBox="1">
                <a:spLocks noChangeArrowheads="1"/>
              </p:cNvSpPr>
              <p:nvPr/>
            </p:nvSpPr>
            <p:spPr bwMode="auto">
              <a:xfrm>
                <a:off x="1335956" y="5943624"/>
                <a:ext cx="3740099" cy="523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nl-BE" altLang="nl-BE" sz="1400" dirty="0" err="1">
                    <a:solidFill>
                      <a:srgbClr val="2E2F7C"/>
                    </a:solidFill>
                    <a:latin typeface="TheSans TT B7 Bold"/>
                  </a:rPr>
                  <a:t>Évaluation</a:t>
                </a:r>
                <a:r>
                  <a:rPr lang="nl-BE" altLang="nl-BE" sz="1400" dirty="0">
                    <a:solidFill>
                      <a:srgbClr val="2E2F7C"/>
                    </a:solidFill>
                    <a:latin typeface="TheSans TT B7 Bold"/>
                  </a:rPr>
                  <a:t> de la conduite </a:t>
                </a:r>
                <a:r>
                  <a:rPr lang="nl-BE" altLang="nl-BE" sz="1400" dirty="0" err="1">
                    <a:solidFill>
                      <a:srgbClr val="2E2F7C"/>
                    </a:solidFill>
                    <a:latin typeface="TheSans TT B7 Bold"/>
                  </a:rPr>
                  <a:t>irréprochable</a:t>
                </a:r>
                <a:r>
                  <a:rPr lang="nl-BE" altLang="nl-BE" sz="1400" dirty="0">
                    <a:solidFill>
                      <a:srgbClr val="2E2F7C"/>
                    </a:solidFill>
                    <a:latin typeface="TheSans TT B7 Bold"/>
                  </a:rPr>
                  <a:t> (</a:t>
                </a:r>
                <a:r>
                  <a:rPr lang="nl-BE" altLang="nl-BE" sz="1400" dirty="0" err="1">
                    <a:solidFill>
                      <a:srgbClr val="2E2F7C"/>
                    </a:solidFill>
                    <a:latin typeface="TheSans TT B7 Bold"/>
                  </a:rPr>
                  <a:t>commission</a:t>
                </a:r>
                <a:r>
                  <a:rPr lang="nl-BE" altLang="nl-BE" sz="1400" dirty="0">
                    <a:solidFill>
                      <a:srgbClr val="2E2F7C"/>
                    </a:solidFill>
                    <a:latin typeface="TheSans TT B7 Bold"/>
                  </a:rPr>
                  <a:t> de </a:t>
                </a:r>
                <a:r>
                  <a:rPr lang="nl-BE" altLang="nl-BE" sz="1400" dirty="0" err="1">
                    <a:solidFill>
                      <a:srgbClr val="2E2F7C"/>
                    </a:solidFill>
                    <a:latin typeface="TheSans TT B7 Bold"/>
                  </a:rPr>
                  <a:t>moralité</a:t>
                </a:r>
                <a:r>
                  <a:rPr lang="nl-BE" altLang="nl-BE" sz="1400" dirty="0">
                    <a:solidFill>
                      <a:srgbClr val="2E2F7C"/>
                    </a:solidFill>
                    <a:latin typeface="TheSans TT B7 Bold"/>
                  </a:rPr>
                  <a:t>)</a:t>
                </a:r>
              </a:p>
            </p:txBody>
          </p:sp>
        </p:grpSp>
      </p:grpSp>
      <p:sp>
        <p:nvSpPr>
          <p:cNvPr id="37" name="Draaiende pijl 20">
            <a:extLst>
              <a:ext uri="{FF2B5EF4-FFF2-40B4-BE49-F238E27FC236}">
                <a16:creationId xmlns:a16="http://schemas.microsoft.com/office/drawing/2014/main" id="{DB155043-F7E4-4EB6-ADA8-EE67D7F4E380}"/>
              </a:ext>
            </a:extLst>
          </p:cNvPr>
          <p:cNvSpPr/>
          <p:nvPr/>
        </p:nvSpPr>
        <p:spPr bwMode="auto">
          <a:xfrm rot="1140851">
            <a:off x="2766897" y="1413482"/>
            <a:ext cx="3016406" cy="3730321"/>
          </a:xfrm>
          <a:prstGeom prst="circularArrow">
            <a:avLst>
              <a:gd name="adj1" fmla="val 2939"/>
              <a:gd name="adj2" fmla="val 478909"/>
              <a:gd name="adj3" fmla="val 21463746"/>
              <a:gd name="adj4" fmla="val 20787258"/>
              <a:gd name="adj5" fmla="val 3566"/>
            </a:avLst>
          </a:prstGeom>
          <a:solidFill>
            <a:srgbClr val="CD6604"/>
          </a:solidFill>
          <a:ln>
            <a:solidFill>
              <a:srgbClr val="CD6604"/>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9" name="Draaiende pijl 26">
            <a:extLst>
              <a:ext uri="{FF2B5EF4-FFF2-40B4-BE49-F238E27FC236}">
                <a16:creationId xmlns:a16="http://schemas.microsoft.com/office/drawing/2014/main" id="{664EBB44-3C5F-4BC3-9BD3-AAEC6EF81D69}"/>
              </a:ext>
            </a:extLst>
          </p:cNvPr>
          <p:cNvSpPr/>
          <p:nvPr/>
        </p:nvSpPr>
        <p:spPr bwMode="auto">
          <a:xfrm rot="19569468">
            <a:off x="2427046" y="1291356"/>
            <a:ext cx="3533738" cy="3730321"/>
          </a:xfrm>
          <a:prstGeom prst="circularArrow">
            <a:avLst>
              <a:gd name="adj1" fmla="val 2939"/>
              <a:gd name="adj2" fmla="val 179860"/>
              <a:gd name="adj3" fmla="val 6948414"/>
              <a:gd name="adj4" fmla="val 6033843"/>
              <a:gd name="adj5" fmla="val 3200"/>
            </a:avLst>
          </a:prstGeom>
          <a:solidFill>
            <a:srgbClr val="CD6604"/>
          </a:solidFill>
          <a:ln>
            <a:solidFill>
              <a:srgbClr val="CD6604"/>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 name="ZoneTexte 2">
            <a:extLst>
              <a:ext uri="{FF2B5EF4-FFF2-40B4-BE49-F238E27FC236}">
                <a16:creationId xmlns:a16="http://schemas.microsoft.com/office/drawing/2014/main" id="{FE46E74D-E63C-493C-9B9A-D6C590B20B8F}"/>
              </a:ext>
            </a:extLst>
          </p:cNvPr>
          <p:cNvSpPr txBox="1"/>
          <p:nvPr/>
        </p:nvSpPr>
        <p:spPr>
          <a:xfrm>
            <a:off x="1020112" y="1294777"/>
            <a:ext cx="2926380" cy="861774"/>
          </a:xfrm>
          <a:prstGeom prst="rect">
            <a:avLst/>
          </a:prstGeom>
          <a:noFill/>
        </p:spPr>
        <p:txBody>
          <a:bodyPr wrap="square" rtlCol="0">
            <a:spAutoFit/>
          </a:bodyPr>
          <a:lstStyle/>
          <a:p>
            <a:r>
              <a:rPr lang="fr-FR" sz="1600" dirty="0">
                <a:solidFill>
                  <a:srgbClr val="2E2F7C"/>
                </a:solidFill>
                <a:latin typeface="TheSans TT B7 Bold"/>
              </a:rPr>
              <a:t>Prise de</a:t>
            </a:r>
            <a:r>
              <a:rPr lang="fr-FR" dirty="0"/>
              <a:t> </a:t>
            </a:r>
            <a:r>
              <a:rPr lang="fr-FR" sz="1600" dirty="0">
                <a:solidFill>
                  <a:srgbClr val="2E2F7C"/>
                </a:solidFill>
                <a:latin typeface="TheSans TT B7 Bold"/>
              </a:rPr>
              <a:t>décision finale tant pour la personnalité que la moralité =&gt; réserve de recrutement</a:t>
            </a:r>
            <a:endParaRPr lang="fr-BE" sz="1600" dirty="0">
              <a:solidFill>
                <a:srgbClr val="2E2F7C"/>
              </a:solidFill>
              <a:latin typeface="TheSans TT B7 Bold"/>
            </a:endParaRPr>
          </a:p>
        </p:txBody>
      </p:sp>
      <p:sp>
        <p:nvSpPr>
          <p:cNvPr id="40" name="Draaiende pijl 26">
            <a:extLst>
              <a:ext uri="{FF2B5EF4-FFF2-40B4-BE49-F238E27FC236}">
                <a16:creationId xmlns:a16="http://schemas.microsoft.com/office/drawing/2014/main" id="{B599AAB4-D407-46C4-AEEA-69FA417DF655}"/>
              </a:ext>
            </a:extLst>
          </p:cNvPr>
          <p:cNvSpPr/>
          <p:nvPr/>
        </p:nvSpPr>
        <p:spPr bwMode="auto">
          <a:xfrm rot="4335430">
            <a:off x="1699363" y="1537237"/>
            <a:ext cx="3533738" cy="3364762"/>
          </a:xfrm>
          <a:prstGeom prst="circularArrow">
            <a:avLst>
              <a:gd name="adj1" fmla="val 2939"/>
              <a:gd name="adj2" fmla="val 1124036"/>
              <a:gd name="adj3" fmla="val 6948414"/>
              <a:gd name="adj4" fmla="val 1397276"/>
              <a:gd name="adj5" fmla="val 3200"/>
            </a:avLst>
          </a:prstGeom>
          <a:solidFill>
            <a:srgbClr val="CD6604"/>
          </a:solidFill>
          <a:ln>
            <a:solidFill>
              <a:srgbClr val="CD6604"/>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42" name="Draaiende pijl 20">
            <a:extLst>
              <a:ext uri="{FF2B5EF4-FFF2-40B4-BE49-F238E27FC236}">
                <a16:creationId xmlns:a16="http://schemas.microsoft.com/office/drawing/2014/main" id="{98E416C0-76DA-46DE-9217-BD0BDA8EA13D}"/>
              </a:ext>
            </a:extLst>
          </p:cNvPr>
          <p:cNvSpPr/>
          <p:nvPr/>
        </p:nvSpPr>
        <p:spPr bwMode="auto">
          <a:xfrm rot="21345627">
            <a:off x="2811210" y="905774"/>
            <a:ext cx="3016406" cy="3730321"/>
          </a:xfrm>
          <a:prstGeom prst="circularArrow">
            <a:avLst>
              <a:gd name="adj1" fmla="val 2939"/>
              <a:gd name="adj2" fmla="val 478909"/>
              <a:gd name="adj3" fmla="val 21463746"/>
              <a:gd name="adj4" fmla="val 20787258"/>
              <a:gd name="adj5" fmla="val 3566"/>
            </a:avLst>
          </a:prstGeom>
          <a:solidFill>
            <a:srgbClr val="CD6604"/>
          </a:solidFill>
          <a:ln>
            <a:solidFill>
              <a:srgbClr val="CD6604"/>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44" name="Vrije vorm 19">
            <a:extLst>
              <a:ext uri="{FF2B5EF4-FFF2-40B4-BE49-F238E27FC236}">
                <a16:creationId xmlns:a16="http://schemas.microsoft.com/office/drawing/2014/main" id="{96E2D1F5-2522-4946-8E8B-D387E62F2F6B}"/>
              </a:ext>
            </a:extLst>
          </p:cNvPr>
          <p:cNvSpPr/>
          <p:nvPr/>
        </p:nvSpPr>
        <p:spPr bwMode="auto">
          <a:xfrm>
            <a:off x="4883144" y="2772824"/>
            <a:ext cx="1209093" cy="630025"/>
          </a:xfrm>
          <a:custGeom>
            <a:avLst/>
            <a:gdLst>
              <a:gd name="connsiteX0" fmla="*/ 0 w 735509"/>
              <a:gd name="connsiteY0" fmla="*/ 0 h 524835"/>
              <a:gd name="connsiteX1" fmla="*/ 735509 w 735509"/>
              <a:gd name="connsiteY1" fmla="*/ 0 h 524835"/>
              <a:gd name="connsiteX2" fmla="*/ 735509 w 735509"/>
              <a:gd name="connsiteY2" fmla="*/ 524835 h 524835"/>
              <a:gd name="connsiteX3" fmla="*/ 0 w 735509"/>
              <a:gd name="connsiteY3" fmla="*/ 524835 h 524835"/>
              <a:gd name="connsiteX4" fmla="*/ 0 w 735509"/>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09" h="524835">
                <a:moveTo>
                  <a:pt x="0" y="0"/>
                </a:moveTo>
                <a:lnTo>
                  <a:pt x="735509" y="0"/>
                </a:lnTo>
                <a:lnTo>
                  <a:pt x="735509"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000" dirty="0" err="1">
                <a:solidFill>
                  <a:srgbClr val="2E2F7C"/>
                </a:solidFill>
              </a:rPr>
              <a:t>Consultation</a:t>
            </a:r>
            <a:r>
              <a:rPr lang="nl-BE" sz="1000" dirty="0">
                <a:solidFill>
                  <a:srgbClr val="2E2F7C"/>
                </a:solidFill>
              </a:rPr>
              <a:t> de la </a:t>
            </a:r>
            <a:r>
              <a:rPr lang="nl-BE" sz="1000" dirty="0" err="1">
                <a:solidFill>
                  <a:srgbClr val="2E2F7C"/>
                </a:solidFill>
              </a:rPr>
              <a:t>banque</a:t>
            </a:r>
            <a:r>
              <a:rPr lang="nl-BE" sz="1000" dirty="0">
                <a:solidFill>
                  <a:srgbClr val="2E2F7C"/>
                </a:solidFill>
              </a:rPr>
              <a:t> de </a:t>
            </a:r>
            <a:r>
              <a:rPr lang="nl-BE" sz="1000" dirty="0" err="1">
                <a:solidFill>
                  <a:srgbClr val="2E2F7C"/>
                </a:solidFill>
              </a:rPr>
              <a:t>données</a:t>
            </a:r>
            <a:endParaRPr lang="nl-BE" sz="1000" dirty="0">
              <a:solidFill>
                <a:srgbClr val="2E2F7C"/>
              </a:solidFill>
            </a:endParaRPr>
          </a:p>
        </p:txBody>
      </p:sp>
      <p:sp>
        <p:nvSpPr>
          <p:cNvPr id="41" name="Oval 37">
            <a:extLst>
              <a:ext uri="{FF2B5EF4-FFF2-40B4-BE49-F238E27FC236}">
                <a16:creationId xmlns:a16="http://schemas.microsoft.com/office/drawing/2014/main" id="{7F57E4A8-3B43-4D39-ABE8-214D4BE12DEB}"/>
              </a:ext>
            </a:extLst>
          </p:cNvPr>
          <p:cNvSpPr/>
          <p:nvPr/>
        </p:nvSpPr>
        <p:spPr>
          <a:xfrm>
            <a:off x="4628906" y="3954411"/>
            <a:ext cx="1460905" cy="739418"/>
          </a:xfrm>
          <a:prstGeom prst="ellipse">
            <a:avLst/>
          </a:prstGeom>
          <a:noFill/>
          <a:ln w="19050">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196902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B7B0B-0596-4405-A107-0F0A3DF8299D}"/>
              </a:ext>
            </a:extLst>
          </p:cNvPr>
          <p:cNvSpPr>
            <a:spLocks noGrp="1"/>
          </p:cNvSpPr>
          <p:nvPr>
            <p:ph type="title"/>
          </p:nvPr>
        </p:nvSpPr>
        <p:spPr/>
        <p:txBody>
          <a:bodyPr/>
          <a:lstStyle/>
          <a:p>
            <a:pPr algn="l"/>
            <a:r>
              <a:rPr lang="nl-BE" cap="small" dirty="0">
                <a:solidFill>
                  <a:srgbClr val="002060"/>
                </a:solidFill>
              </a:rPr>
              <a:t>Enquête de milieu et </a:t>
            </a:r>
            <a:r>
              <a:rPr lang="nl-BE" cap="small" dirty="0" err="1">
                <a:solidFill>
                  <a:srgbClr val="002060"/>
                </a:solidFill>
              </a:rPr>
              <a:t>d’antécédents</a:t>
            </a:r>
            <a:endParaRPr lang="nl-BE" cap="small" dirty="0">
              <a:solidFill>
                <a:srgbClr val="002060"/>
              </a:solidFill>
            </a:endParaRPr>
          </a:p>
        </p:txBody>
      </p:sp>
      <p:sp>
        <p:nvSpPr>
          <p:cNvPr id="5" name="Content Placeholder 4">
            <a:extLst>
              <a:ext uri="{FF2B5EF4-FFF2-40B4-BE49-F238E27FC236}">
                <a16:creationId xmlns:a16="http://schemas.microsoft.com/office/drawing/2014/main" id="{C18FDD3E-2FD1-4E38-8533-7519C37AD94B}"/>
              </a:ext>
            </a:extLst>
          </p:cNvPr>
          <p:cNvSpPr>
            <a:spLocks noGrp="1"/>
          </p:cNvSpPr>
          <p:nvPr>
            <p:ph idx="1"/>
          </p:nvPr>
        </p:nvSpPr>
        <p:spPr/>
        <p:txBody>
          <a:bodyPr/>
          <a:lstStyle/>
          <a:p>
            <a:pPr marL="0" indent="0">
              <a:buNone/>
            </a:pPr>
            <a:endParaRPr lang="nl-BE" sz="2800" cap="small" dirty="0">
              <a:solidFill>
                <a:srgbClr val="002060"/>
              </a:solidFill>
              <a:latin typeface="+mj-lt"/>
              <a:ea typeface="+mj-ea"/>
              <a:cs typeface="+mj-cs"/>
            </a:endParaRPr>
          </a:p>
          <a:p>
            <a:pPr marL="0" indent="0">
              <a:buNone/>
            </a:pPr>
            <a:r>
              <a:rPr lang="nl-BE" sz="2800" cap="small" dirty="0">
                <a:solidFill>
                  <a:srgbClr val="002060"/>
                </a:solidFill>
                <a:latin typeface="+mj-lt"/>
                <a:ea typeface="+mj-ea"/>
                <a:cs typeface="+mj-cs"/>
              </a:rPr>
              <a:t>= </a:t>
            </a:r>
            <a:r>
              <a:rPr lang="fr-BE" sz="2800" cap="small" dirty="0">
                <a:solidFill>
                  <a:srgbClr val="002060"/>
                </a:solidFill>
                <a:latin typeface="+mj-lt"/>
                <a:ea typeface="+mj-ea"/>
                <a:cs typeface="+mj-cs"/>
              </a:rPr>
              <a:t>Évaluation de la conduite irréprochable du candidat</a:t>
            </a:r>
          </a:p>
          <a:p>
            <a:pPr marL="0" indent="0">
              <a:buNone/>
            </a:pPr>
            <a:endParaRPr lang="nl-BE" sz="2800" cap="small" dirty="0">
              <a:solidFill>
                <a:srgbClr val="002060"/>
              </a:solidFill>
              <a:latin typeface="+mj-lt"/>
              <a:ea typeface="+mj-ea"/>
              <a:cs typeface="+mj-cs"/>
            </a:endParaRPr>
          </a:p>
          <a:p>
            <a:pPr marL="0" indent="0">
              <a:buNone/>
            </a:pPr>
            <a:endParaRPr lang="nl-BE" sz="2800" cap="small" dirty="0">
              <a:solidFill>
                <a:srgbClr val="002060"/>
              </a:solidFill>
              <a:latin typeface="+mj-lt"/>
              <a:ea typeface="+mj-ea"/>
              <a:cs typeface="+mj-cs"/>
            </a:endParaRPr>
          </a:p>
          <a:p>
            <a:pPr>
              <a:buFont typeface="Wingdings" panose="05000000000000000000" pitchFamily="2" charset="2"/>
              <a:buChar char="à"/>
            </a:pPr>
            <a:r>
              <a:rPr lang="nl-BE" sz="2800" cap="small" dirty="0">
                <a:solidFill>
                  <a:srgbClr val="002060"/>
                </a:solidFill>
                <a:latin typeface="+mj-lt"/>
                <a:ea typeface="+mj-ea"/>
                <a:cs typeface="+mj-cs"/>
                <a:sym typeface="Wingdings" panose="05000000000000000000" pitchFamily="2" charset="2"/>
              </a:rPr>
              <a:t> </a:t>
            </a:r>
            <a:r>
              <a:rPr lang="fr-BE" sz="2800" cap="small" dirty="0">
                <a:solidFill>
                  <a:srgbClr val="002060"/>
                </a:solidFill>
                <a:latin typeface="+mj-lt"/>
                <a:ea typeface="+mj-ea"/>
                <a:cs typeface="+mj-cs"/>
                <a:sym typeface="Wingdings" panose="05000000000000000000" pitchFamily="2" charset="2"/>
              </a:rPr>
              <a:t>Vérification banques de données policières</a:t>
            </a:r>
          </a:p>
          <a:p>
            <a:pPr>
              <a:buFont typeface="Wingdings" panose="05000000000000000000" pitchFamily="2" charset="2"/>
              <a:buChar char="à"/>
            </a:pPr>
            <a:r>
              <a:rPr lang="nl-BE" sz="2800" cap="small" dirty="0">
                <a:solidFill>
                  <a:srgbClr val="002060"/>
                </a:solidFill>
                <a:latin typeface="+mj-lt"/>
                <a:ea typeface="+mj-ea"/>
                <a:cs typeface="+mj-cs"/>
                <a:sym typeface="Wingdings" panose="05000000000000000000" pitchFamily="2" charset="2"/>
              </a:rPr>
              <a:t> </a:t>
            </a:r>
            <a:r>
              <a:rPr lang="fr-BE" sz="2800" cap="small" dirty="0">
                <a:solidFill>
                  <a:srgbClr val="002060"/>
                </a:solidFill>
                <a:latin typeface="+mj-lt"/>
                <a:ea typeface="+mj-ea"/>
                <a:cs typeface="+mj-cs"/>
                <a:sym typeface="Wingdings" panose="05000000000000000000" pitchFamily="2" charset="2"/>
              </a:rPr>
              <a:t>Avis de la zone de police locale (du domicile du candidat)</a:t>
            </a:r>
          </a:p>
        </p:txBody>
      </p:sp>
    </p:spTree>
    <p:extLst>
      <p:ext uri="{BB962C8B-B14F-4D97-AF65-F5344CB8AC3E}">
        <p14:creationId xmlns:p14="http://schemas.microsoft.com/office/powerpoint/2010/main" val="2253372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14C1-78CD-4976-A0E4-B51712BF5489}"/>
              </a:ext>
            </a:extLst>
          </p:cNvPr>
          <p:cNvSpPr>
            <a:spLocks noGrp="1"/>
          </p:cNvSpPr>
          <p:nvPr>
            <p:ph type="title"/>
          </p:nvPr>
        </p:nvSpPr>
        <p:spPr>
          <a:xfrm>
            <a:off x="279116" y="338203"/>
            <a:ext cx="11559969" cy="1143000"/>
          </a:xfrm>
        </p:spPr>
        <p:txBody>
          <a:bodyPr/>
          <a:lstStyle/>
          <a:p>
            <a:r>
              <a:rPr lang="nl-BE" sz="4000" cap="small" dirty="0">
                <a:solidFill>
                  <a:srgbClr val="002060"/>
                </a:solidFill>
              </a:rPr>
              <a:t>Parcours de </a:t>
            </a:r>
            <a:r>
              <a:rPr lang="nl-BE" sz="4000" cap="small" dirty="0" err="1">
                <a:solidFill>
                  <a:srgbClr val="002060"/>
                </a:solidFill>
              </a:rPr>
              <a:t>sélection</a:t>
            </a:r>
            <a:r>
              <a:rPr lang="nl-BE" sz="4000" cap="small" dirty="0">
                <a:solidFill>
                  <a:srgbClr val="002060"/>
                </a:solidFill>
              </a:rPr>
              <a:t> </a:t>
            </a:r>
            <a:r>
              <a:rPr lang="nl-BE" sz="3200" cap="small" dirty="0" err="1">
                <a:solidFill>
                  <a:srgbClr val="002060"/>
                </a:solidFill>
              </a:rPr>
              <a:t>candidat</a:t>
            </a:r>
            <a:r>
              <a:rPr lang="nl-BE" sz="3200" cap="small" dirty="0">
                <a:solidFill>
                  <a:srgbClr val="002060"/>
                </a:solidFill>
              </a:rPr>
              <a:t>-inspecteur </a:t>
            </a:r>
            <a:r>
              <a:rPr lang="nl-BE" sz="3200" cap="small" dirty="0" err="1">
                <a:solidFill>
                  <a:srgbClr val="002060"/>
                </a:solidFill>
              </a:rPr>
              <a:t>principal</a:t>
            </a:r>
            <a:r>
              <a:rPr lang="nl-BE" sz="3200" cap="small" dirty="0">
                <a:solidFill>
                  <a:srgbClr val="002060"/>
                </a:solidFill>
              </a:rPr>
              <a:t> </a:t>
            </a:r>
            <a:r>
              <a:rPr lang="nl-BE" sz="3200" cap="small" dirty="0" err="1">
                <a:solidFill>
                  <a:srgbClr val="002060"/>
                </a:solidFill>
              </a:rPr>
              <a:t>spécialisé</a:t>
            </a:r>
            <a:endParaRPr lang="nl-BE" dirty="0"/>
          </a:p>
        </p:txBody>
      </p:sp>
      <p:grpSp>
        <p:nvGrpSpPr>
          <p:cNvPr id="4" name="Grouper 23">
            <a:extLst>
              <a:ext uri="{FF2B5EF4-FFF2-40B4-BE49-F238E27FC236}">
                <a16:creationId xmlns:a16="http://schemas.microsoft.com/office/drawing/2014/main" id="{3263E0E3-A992-49E0-9F82-979A987A9031}"/>
              </a:ext>
            </a:extLst>
          </p:cNvPr>
          <p:cNvGrpSpPr>
            <a:grpSpLocks/>
          </p:cNvGrpSpPr>
          <p:nvPr/>
        </p:nvGrpSpPr>
        <p:grpSpPr bwMode="auto">
          <a:xfrm>
            <a:off x="516390" y="126955"/>
            <a:ext cx="11584592" cy="6056868"/>
            <a:chOff x="986387" y="529359"/>
            <a:chExt cx="11415117" cy="5650854"/>
          </a:xfrm>
        </p:grpSpPr>
        <p:grpSp>
          <p:nvGrpSpPr>
            <p:cNvPr id="5" name="Groep 4">
              <a:extLst>
                <a:ext uri="{FF2B5EF4-FFF2-40B4-BE49-F238E27FC236}">
                  <a16:creationId xmlns:a16="http://schemas.microsoft.com/office/drawing/2014/main" id="{A28E274A-9C82-4AE9-96D2-9F33ABFE2C06}"/>
                </a:ext>
              </a:extLst>
            </p:cNvPr>
            <p:cNvGrpSpPr>
              <a:grpSpLocks/>
            </p:cNvGrpSpPr>
            <p:nvPr/>
          </p:nvGrpSpPr>
          <p:grpSpPr bwMode="auto">
            <a:xfrm>
              <a:off x="986387" y="529359"/>
              <a:ext cx="11415117" cy="5650854"/>
              <a:chOff x="972869" y="529359"/>
              <a:chExt cx="11415117" cy="5650854"/>
            </a:xfrm>
          </p:grpSpPr>
          <p:sp>
            <p:nvSpPr>
              <p:cNvPr id="21" name="Vrije vorm 5">
                <a:extLst>
                  <a:ext uri="{FF2B5EF4-FFF2-40B4-BE49-F238E27FC236}">
                    <a16:creationId xmlns:a16="http://schemas.microsoft.com/office/drawing/2014/main" id="{75C7A4B8-0EF9-4AE1-9D92-ACD550BEE36E}"/>
                  </a:ext>
                </a:extLst>
              </p:cNvPr>
              <p:cNvSpPr/>
              <p:nvPr/>
            </p:nvSpPr>
            <p:spPr>
              <a:xfrm>
                <a:off x="5651367" y="1021774"/>
                <a:ext cx="1679776" cy="1372551"/>
              </a:xfrm>
              <a:custGeom>
                <a:avLst/>
                <a:gdLst>
                  <a:gd name="connsiteX0" fmla="*/ 0 w 1372547"/>
                  <a:gd name="connsiteY0" fmla="*/ 0 h 1372547"/>
                  <a:gd name="connsiteX1" fmla="*/ 1372547 w 1372547"/>
                  <a:gd name="connsiteY1" fmla="*/ 0 h 1372547"/>
                  <a:gd name="connsiteX2" fmla="*/ 1372547 w 1372547"/>
                  <a:gd name="connsiteY2" fmla="*/ 1372547 h 1372547"/>
                  <a:gd name="connsiteX3" fmla="*/ 0 w 1372547"/>
                  <a:gd name="connsiteY3" fmla="*/ 1372547 h 1372547"/>
                  <a:gd name="connsiteX4" fmla="*/ 0 w 1372547"/>
                  <a:gd name="connsiteY4" fmla="*/ 0 h 1372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547" h="1372547">
                    <a:moveTo>
                      <a:pt x="0" y="0"/>
                    </a:moveTo>
                    <a:lnTo>
                      <a:pt x="1372547" y="0"/>
                    </a:lnTo>
                    <a:lnTo>
                      <a:pt x="1372547" y="1372547"/>
                    </a:lnTo>
                    <a:lnTo>
                      <a:pt x="0" y="13725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600" dirty="0" err="1">
                    <a:solidFill>
                      <a:srgbClr val="2E2F7C"/>
                    </a:solidFill>
                    <a:latin typeface="TheSans TT B7 Bold"/>
                  </a:rPr>
                  <a:t>Candidature</a:t>
                </a:r>
                <a:endParaRPr lang="nl-BE" sz="1600" dirty="0">
                  <a:solidFill>
                    <a:srgbClr val="2E2F7C"/>
                  </a:solidFill>
                  <a:latin typeface="TheSans TT B7 Bold"/>
                </a:endParaRPr>
              </a:p>
            </p:txBody>
          </p:sp>
          <p:sp>
            <p:nvSpPr>
              <p:cNvPr id="22" name="Draaiende pijl 6">
                <a:extLst>
                  <a:ext uri="{FF2B5EF4-FFF2-40B4-BE49-F238E27FC236}">
                    <a16:creationId xmlns:a16="http://schemas.microsoft.com/office/drawing/2014/main" id="{BB32DF44-9B89-4C16-AB87-8D8E261CB525}"/>
                  </a:ext>
                </a:extLst>
              </p:cNvPr>
              <p:cNvSpPr/>
              <p:nvPr/>
            </p:nvSpPr>
            <p:spPr>
              <a:xfrm>
                <a:off x="2020648" y="529359"/>
                <a:ext cx="5146526" cy="5146128"/>
              </a:xfrm>
              <a:prstGeom prst="circularArrow">
                <a:avLst>
                  <a:gd name="adj1" fmla="val 5201"/>
                  <a:gd name="adj2" fmla="val 335940"/>
                  <a:gd name="adj3" fmla="val 21293132"/>
                  <a:gd name="adj4" fmla="val 19766335"/>
                  <a:gd name="adj5" fmla="val 6067"/>
                </a:avLst>
              </a:prstGeom>
              <a:solidFill>
                <a:srgbClr val="1D0485"/>
              </a:solidFill>
              <a:ln>
                <a:solidFill>
                  <a:srgbClr val="1D04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Vrije vorm 7">
                <a:extLst>
                  <a:ext uri="{FF2B5EF4-FFF2-40B4-BE49-F238E27FC236}">
                    <a16:creationId xmlns:a16="http://schemas.microsoft.com/office/drawing/2014/main" id="{91CD04FB-F17A-4174-8807-00C888F0F444}"/>
                  </a:ext>
                </a:extLst>
              </p:cNvPr>
              <p:cNvSpPr/>
              <p:nvPr/>
            </p:nvSpPr>
            <p:spPr>
              <a:xfrm>
                <a:off x="6384744" y="3264335"/>
                <a:ext cx="6003242" cy="1083778"/>
              </a:xfrm>
              <a:custGeom>
                <a:avLst/>
                <a:gdLst>
                  <a:gd name="connsiteX0" fmla="*/ 0 w 1372547"/>
                  <a:gd name="connsiteY0" fmla="*/ 0 h 1372547"/>
                  <a:gd name="connsiteX1" fmla="*/ 1372547 w 1372547"/>
                  <a:gd name="connsiteY1" fmla="*/ 0 h 1372547"/>
                  <a:gd name="connsiteX2" fmla="*/ 1372547 w 1372547"/>
                  <a:gd name="connsiteY2" fmla="*/ 1372547 h 1372547"/>
                  <a:gd name="connsiteX3" fmla="*/ 0 w 1372547"/>
                  <a:gd name="connsiteY3" fmla="*/ 1372547 h 1372547"/>
                  <a:gd name="connsiteX4" fmla="*/ 0 w 1372547"/>
                  <a:gd name="connsiteY4" fmla="*/ 0 h 1372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547" h="1372547">
                    <a:moveTo>
                      <a:pt x="0" y="0"/>
                    </a:moveTo>
                    <a:lnTo>
                      <a:pt x="1372547" y="0"/>
                    </a:lnTo>
                    <a:lnTo>
                      <a:pt x="1372547" y="1372547"/>
                    </a:lnTo>
                    <a:lnTo>
                      <a:pt x="0" y="13725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marL="285750" indent="-285750" defTabSz="444500" eaLnBrk="1" fontAlgn="auto" hangingPunct="1">
                  <a:lnSpc>
                    <a:spcPct val="90000"/>
                  </a:lnSpc>
                  <a:buFont typeface="Arial" panose="020B0604020202020204" pitchFamily="34" charset="0"/>
                  <a:buChar char="•"/>
                  <a:defRPr/>
                </a:pPr>
                <a:r>
                  <a:rPr lang="nl-BE" sz="1600" dirty="0" err="1">
                    <a:solidFill>
                      <a:srgbClr val="2E2F7C"/>
                    </a:solidFill>
                    <a:latin typeface="TheSans TT B7 Bold"/>
                  </a:rPr>
                  <a:t>Épreuve</a:t>
                </a:r>
                <a:r>
                  <a:rPr lang="nl-BE" sz="1600" dirty="0">
                    <a:solidFill>
                      <a:srgbClr val="2E2F7C"/>
                    </a:solidFill>
                    <a:latin typeface="TheSans TT B7 Bold"/>
                  </a:rPr>
                  <a:t> </a:t>
                </a:r>
                <a:r>
                  <a:rPr lang="nl-BE" sz="1600" dirty="0" err="1">
                    <a:solidFill>
                      <a:srgbClr val="2E2F7C"/>
                    </a:solidFill>
                    <a:latin typeface="TheSans TT B7 Bold"/>
                  </a:rPr>
                  <a:t>d’aptitudes</a:t>
                </a:r>
                <a:r>
                  <a:rPr lang="nl-BE" sz="1600" dirty="0">
                    <a:solidFill>
                      <a:srgbClr val="2E2F7C"/>
                    </a:solidFill>
                    <a:latin typeface="TheSans TT B7 Bold"/>
                  </a:rPr>
                  <a:t> </a:t>
                </a:r>
                <a:r>
                  <a:rPr lang="nl-BE" sz="1600" dirty="0" err="1">
                    <a:solidFill>
                      <a:srgbClr val="2E2F7C"/>
                    </a:solidFill>
                    <a:latin typeface="TheSans TT B7 Bold"/>
                  </a:rPr>
                  <a:t>cognitives</a:t>
                </a:r>
                <a:r>
                  <a:rPr lang="nl-BE" sz="1600" dirty="0">
                    <a:solidFill>
                      <a:srgbClr val="2E2F7C"/>
                    </a:solidFill>
                    <a:latin typeface="TheSans TT B7 Bold"/>
                  </a:rPr>
                  <a:t> (raisonnement </a:t>
                </a:r>
                <a:r>
                  <a:rPr lang="nl-BE" sz="1600" dirty="0" err="1">
                    <a:solidFill>
                      <a:srgbClr val="2E2F7C"/>
                    </a:solidFill>
                    <a:latin typeface="TheSans TT B7 Bold"/>
                  </a:rPr>
                  <a:t>abstrait</a:t>
                </a:r>
                <a:r>
                  <a:rPr lang="nl-BE" sz="1600" dirty="0">
                    <a:solidFill>
                      <a:srgbClr val="2E2F7C"/>
                    </a:solidFill>
                    <a:latin typeface="TheSans TT B7 Bold"/>
                  </a:rPr>
                  <a:t>, raisonnement </a:t>
                </a:r>
                <a:r>
                  <a:rPr lang="nl-BE" sz="1600" dirty="0" err="1">
                    <a:solidFill>
                      <a:srgbClr val="2E2F7C"/>
                    </a:solidFill>
                    <a:latin typeface="TheSans TT B7 Bold"/>
                  </a:rPr>
                  <a:t>numérique</a:t>
                </a:r>
                <a:r>
                  <a:rPr lang="nl-BE" sz="1600" dirty="0">
                    <a:solidFill>
                      <a:srgbClr val="2E2F7C"/>
                    </a:solidFill>
                    <a:latin typeface="TheSans TT B7 Bold"/>
                  </a:rPr>
                  <a:t>, </a:t>
                </a:r>
                <a:r>
                  <a:rPr lang="nl-BE" sz="1600" dirty="0" err="1">
                    <a:solidFill>
                      <a:srgbClr val="2E2F7C"/>
                    </a:solidFill>
                    <a:latin typeface="TheSans TT B7 Bold"/>
                  </a:rPr>
                  <a:t>traiter</a:t>
                </a:r>
                <a:r>
                  <a:rPr lang="nl-BE" sz="1600" dirty="0">
                    <a:solidFill>
                      <a:srgbClr val="2E2F7C"/>
                    </a:solidFill>
                    <a:latin typeface="TheSans TT B7 Bold"/>
                  </a:rPr>
                  <a:t> </a:t>
                </a:r>
                <a:r>
                  <a:rPr lang="nl-BE" sz="1600" dirty="0" err="1">
                    <a:solidFill>
                      <a:srgbClr val="2E2F7C"/>
                    </a:solidFill>
                    <a:latin typeface="TheSans TT B7 Bold"/>
                  </a:rPr>
                  <a:t>l’information</a:t>
                </a:r>
                <a:r>
                  <a:rPr lang="nl-BE" sz="1600" dirty="0">
                    <a:solidFill>
                      <a:srgbClr val="2E2F7C"/>
                    </a:solidFill>
                    <a:latin typeface="TheSans TT B7 Bold"/>
                  </a:rPr>
                  <a:t>, </a:t>
                </a:r>
                <a:r>
                  <a:rPr lang="nl-BE" sz="1600" dirty="0" err="1">
                    <a:solidFill>
                      <a:srgbClr val="2E2F7C"/>
                    </a:solidFill>
                    <a:latin typeface="TheSans TT B7 Bold"/>
                  </a:rPr>
                  <a:t>connaissance</a:t>
                </a:r>
                <a:r>
                  <a:rPr lang="nl-BE" sz="1600" dirty="0">
                    <a:solidFill>
                      <a:srgbClr val="2E2F7C"/>
                    </a:solidFill>
                    <a:latin typeface="TheSans TT B7 Bold"/>
                  </a:rPr>
                  <a:t> de la </a:t>
                </a:r>
                <a:r>
                  <a:rPr lang="nl-BE" sz="1600" dirty="0" err="1">
                    <a:solidFill>
                      <a:srgbClr val="2E2F7C"/>
                    </a:solidFill>
                    <a:latin typeface="TheSans TT B7 Bold"/>
                  </a:rPr>
                  <a:t>langue</a:t>
                </a:r>
                <a:r>
                  <a:rPr lang="nl-BE" sz="1600" dirty="0">
                    <a:solidFill>
                      <a:srgbClr val="2E2F7C"/>
                    </a:solidFill>
                    <a:latin typeface="TheSans TT B7 Bold"/>
                  </a:rPr>
                  <a:t>)</a:t>
                </a:r>
              </a:p>
              <a:p>
                <a:pPr marL="285750" indent="-285750" defTabSz="444500" eaLnBrk="1" fontAlgn="auto" hangingPunct="1">
                  <a:lnSpc>
                    <a:spcPct val="90000"/>
                  </a:lnSpc>
                  <a:buFont typeface="Arial" panose="020B0604020202020204" pitchFamily="34" charset="0"/>
                  <a:buChar char="•"/>
                  <a:defRPr/>
                </a:pPr>
                <a:endParaRPr lang="nl-BE" sz="500" dirty="0">
                  <a:solidFill>
                    <a:srgbClr val="2E2F7C"/>
                  </a:solidFill>
                  <a:latin typeface="TheSans TT B7 Bold"/>
                </a:endParaRPr>
              </a:p>
              <a:p>
                <a:pPr marL="285750" indent="-285750" defTabSz="444500" eaLnBrk="1" fontAlgn="auto" hangingPunct="1">
                  <a:lnSpc>
                    <a:spcPct val="90000"/>
                  </a:lnSpc>
                  <a:buFont typeface="Arial" panose="020B0604020202020204" pitchFamily="34" charset="0"/>
                  <a:buChar char="•"/>
                  <a:defRPr/>
                </a:pPr>
                <a:r>
                  <a:rPr lang="nl-BE" sz="1600" dirty="0">
                    <a:solidFill>
                      <a:srgbClr val="2E2F7C"/>
                    </a:solidFill>
                    <a:latin typeface="TheSans TT B7 Bold"/>
                  </a:rPr>
                  <a:t>Parcours </a:t>
                </a:r>
                <a:r>
                  <a:rPr lang="nl-BE" sz="1600" dirty="0" err="1">
                    <a:solidFill>
                      <a:srgbClr val="2E2F7C"/>
                    </a:solidFill>
                    <a:latin typeface="TheSans TT B7 Bold"/>
                  </a:rPr>
                  <a:t>fonctionnel</a:t>
                </a:r>
                <a:endParaRPr lang="nl-BE" sz="1600" dirty="0">
                  <a:solidFill>
                    <a:srgbClr val="2E2F7C"/>
                  </a:solidFill>
                  <a:latin typeface="TheSans TT B7 Bold"/>
                </a:endParaRPr>
              </a:p>
              <a:p>
                <a:pPr marL="285750" indent="-285750" defTabSz="444500" eaLnBrk="1" fontAlgn="auto" hangingPunct="1">
                  <a:lnSpc>
                    <a:spcPct val="90000"/>
                  </a:lnSpc>
                  <a:buFont typeface="Arial" panose="020B0604020202020204" pitchFamily="34" charset="0"/>
                  <a:buChar char="•"/>
                  <a:defRPr/>
                </a:pPr>
                <a:endParaRPr lang="nl-BE" sz="500" dirty="0">
                  <a:solidFill>
                    <a:srgbClr val="2E2F7C"/>
                  </a:solidFill>
                  <a:latin typeface="TheSans TT B7 Bold"/>
                </a:endParaRPr>
              </a:p>
              <a:p>
                <a:pPr marL="285750" indent="-285750" defTabSz="444500">
                  <a:lnSpc>
                    <a:spcPct val="90000"/>
                  </a:lnSpc>
                  <a:buFont typeface="Arial" panose="020B0604020202020204" pitchFamily="34" charset="0"/>
                  <a:buChar char="•"/>
                  <a:defRPr/>
                </a:pPr>
                <a:r>
                  <a:rPr lang="nl-BE" sz="1600" dirty="0" err="1">
                    <a:solidFill>
                      <a:srgbClr val="2E2F7C"/>
                    </a:solidFill>
                    <a:latin typeface="TheSans TT B7 Bold"/>
                  </a:rPr>
                  <a:t>Épreuve</a:t>
                </a:r>
                <a:r>
                  <a:rPr lang="nl-BE" sz="1600" dirty="0">
                    <a:solidFill>
                      <a:srgbClr val="2E2F7C"/>
                    </a:solidFill>
                    <a:latin typeface="TheSans TT B7 Bold"/>
                  </a:rPr>
                  <a:t> </a:t>
                </a:r>
                <a:r>
                  <a:rPr lang="nl-BE" sz="1600" dirty="0" err="1">
                    <a:solidFill>
                      <a:srgbClr val="2E2F7C"/>
                    </a:solidFill>
                    <a:latin typeface="TheSans TT B7 Bold"/>
                  </a:rPr>
                  <a:t>professionnelle</a:t>
                </a:r>
                <a:endParaRPr lang="nl-BE" sz="1600" dirty="0">
                  <a:solidFill>
                    <a:srgbClr val="2E2F7C"/>
                  </a:solidFill>
                  <a:latin typeface="TheSans TT B7 Bold"/>
                </a:endParaRPr>
              </a:p>
            </p:txBody>
          </p:sp>
          <p:sp>
            <p:nvSpPr>
              <p:cNvPr id="24" name="Draaiende pijl 8">
                <a:extLst>
                  <a:ext uri="{FF2B5EF4-FFF2-40B4-BE49-F238E27FC236}">
                    <a16:creationId xmlns:a16="http://schemas.microsoft.com/office/drawing/2014/main" id="{E7904063-4DC0-4D6D-AACB-23BD87059B53}"/>
                  </a:ext>
                </a:extLst>
              </p:cNvPr>
              <p:cNvSpPr/>
              <p:nvPr/>
            </p:nvSpPr>
            <p:spPr>
              <a:xfrm rot="679456">
                <a:off x="2771224" y="788026"/>
                <a:ext cx="4585701" cy="4944140"/>
              </a:xfrm>
              <a:prstGeom prst="circularArrow">
                <a:avLst>
                  <a:gd name="adj1" fmla="val 5201"/>
                  <a:gd name="adj2" fmla="val 335940"/>
                  <a:gd name="adj3" fmla="val 4014584"/>
                  <a:gd name="adj4" fmla="val 2253537"/>
                  <a:gd name="adj5" fmla="val 6067"/>
                </a:avLst>
              </a:prstGeom>
              <a:solidFill>
                <a:srgbClr val="1D0485"/>
              </a:solidFill>
              <a:ln>
                <a:solidFill>
                  <a:srgbClr val="1D04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nl-BE" dirty="0"/>
              </a:p>
            </p:txBody>
          </p:sp>
          <p:sp>
            <p:nvSpPr>
              <p:cNvPr id="25" name="Vrije vorm 9">
                <a:extLst>
                  <a:ext uri="{FF2B5EF4-FFF2-40B4-BE49-F238E27FC236}">
                    <a16:creationId xmlns:a16="http://schemas.microsoft.com/office/drawing/2014/main" id="{12A71E0B-F8D0-4622-A83A-5A709C82396F}"/>
                  </a:ext>
                </a:extLst>
              </p:cNvPr>
              <p:cNvSpPr/>
              <p:nvPr/>
            </p:nvSpPr>
            <p:spPr>
              <a:xfrm>
                <a:off x="3523936" y="4807662"/>
                <a:ext cx="1374167" cy="1372551"/>
              </a:xfrm>
              <a:custGeom>
                <a:avLst/>
                <a:gdLst>
                  <a:gd name="connsiteX0" fmla="*/ 0 w 1372547"/>
                  <a:gd name="connsiteY0" fmla="*/ 0 h 1372547"/>
                  <a:gd name="connsiteX1" fmla="*/ 1372547 w 1372547"/>
                  <a:gd name="connsiteY1" fmla="*/ 0 h 1372547"/>
                  <a:gd name="connsiteX2" fmla="*/ 1372547 w 1372547"/>
                  <a:gd name="connsiteY2" fmla="*/ 1372547 h 1372547"/>
                  <a:gd name="connsiteX3" fmla="*/ 0 w 1372547"/>
                  <a:gd name="connsiteY3" fmla="*/ 1372547 h 1372547"/>
                  <a:gd name="connsiteX4" fmla="*/ 0 w 1372547"/>
                  <a:gd name="connsiteY4" fmla="*/ 0 h 1372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547" h="1372547">
                    <a:moveTo>
                      <a:pt x="0" y="0"/>
                    </a:moveTo>
                    <a:lnTo>
                      <a:pt x="1372547" y="0"/>
                    </a:lnTo>
                    <a:lnTo>
                      <a:pt x="1372547" y="1372547"/>
                    </a:lnTo>
                    <a:lnTo>
                      <a:pt x="0" y="13725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600" dirty="0" err="1">
                    <a:solidFill>
                      <a:srgbClr val="2E2F7C"/>
                    </a:solidFill>
                    <a:latin typeface="TheSans TT B7 Bold"/>
                  </a:rPr>
                  <a:t>Épreuves</a:t>
                </a:r>
                <a:r>
                  <a:rPr lang="nl-BE" sz="1600" dirty="0">
                    <a:solidFill>
                      <a:srgbClr val="2E2F7C"/>
                    </a:solidFill>
                    <a:latin typeface="TheSans TT B7 Bold"/>
                  </a:rPr>
                  <a:t> de </a:t>
                </a:r>
                <a:r>
                  <a:rPr lang="nl-BE" sz="1600" dirty="0" err="1">
                    <a:solidFill>
                      <a:srgbClr val="2E2F7C"/>
                    </a:solidFill>
                    <a:latin typeface="TheSans TT B7 Bold"/>
                  </a:rPr>
                  <a:t>personnalité</a:t>
                </a:r>
                <a:endParaRPr lang="nl-BE" sz="1600" dirty="0">
                  <a:solidFill>
                    <a:srgbClr val="2E2F7C"/>
                  </a:solidFill>
                  <a:latin typeface="TheSans TT B7 Bold"/>
                </a:endParaRPr>
              </a:p>
            </p:txBody>
          </p:sp>
          <p:sp>
            <p:nvSpPr>
              <p:cNvPr id="26" name="Draaiende pijl 10">
                <a:extLst>
                  <a:ext uri="{FF2B5EF4-FFF2-40B4-BE49-F238E27FC236}">
                    <a16:creationId xmlns:a16="http://schemas.microsoft.com/office/drawing/2014/main" id="{A5DE86E3-461B-4124-961B-46558E27020E}"/>
                  </a:ext>
                </a:extLst>
              </p:cNvPr>
              <p:cNvSpPr/>
              <p:nvPr/>
            </p:nvSpPr>
            <p:spPr>
              <a:xfrm rot="20957767">
                <a:off x="972869" y="775246"/>
                <a:ext cx="5146526" cy="4876545"/>
              </a:xfrm>
              <a:prstGeom prst="circularArrow">
                <a:avLst>
                  <a:gd name="adj1" fmla="val 5201"/>
                  <a:gd name="adj2" fmla="val 335940"/>
                  <a:gd name="adj3" fmla="val 8210523"/>
                  <a:gd name="adj4" fmla="val 6449476"/>
                  <a:gd name="adj5" fmla="val 6067"/>
                </a:avLst>
              </a:prstGeom>
              <a:solidFill>
                <a:srgbClr val="1D0485"/>
              </a:solidFill>
              <a:ln>
                <a:solidFill>
                  <a:srgbClr val="1D04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Vrije vorm 11">
                <a:extLst>
                  <a:ext uri="{FF2B5EF4-FFF2-40B4-BE49-F238E27FC236}">
                    <a16:creationId xmlns:a16="http://schemas.microsoft.com/office/drawing/2014/main" id="{01BEC029-12FC-427B-8112-AA0465AA95BD}"/>
                  </a:ext>
                </a:extLst>
              </p:cNvPr>
              <p:cNvSpPr/>
              <p:nvPr/>
            </p:nvSpPr>
            <p:spPr>
              <a:xfrm>
                <a:off x="1289930" y="3517561"/>
                <a:ext cx="1372407" cy="1372551"/>
              </a:xfrm>
              <a:custGeom>
                <a:avLst/>
                <a:gdLst>
                  <a:gd name="connsiteX0" fmla="*/ 0 w 1372547"/>
                  <a:gd name="connsiteY0" fmla="*/ 0 h 1372547"/>
                  <a:gd name="connsiteX1" fmla="*/ 1372547 w 1372547"/>
                  <a:gd name="connsiteY1" fmla="*/ 0 h 1372547"/>
                  <a:gd name="connsiteX2" fmla="*/ 1372547 w 1372547"/>
                  <a:gd name="connsiteY2" fmla="*/ 1372547 h 1372547"/>
                  <a:gd name="connsiteX3" fmla="*/ 0 w 1372547"/>
                  <a:gd name="connsiteY3" fmla="*/ 1372547 h 1372547"/>
                  <a:gd name="connsiteX4" fmla="*/ 0 w 1372547"/>
                  <a:gd name="connsiteY4" fmla="*/ 0 h 1372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547" h="1372547">
                    <a:moveTo>
                      <a:pt x="0" y="0"/>
                    </a:moveTo>
                    <a:lnTo>
                      <a:pt x="1372547" y="0"/>
                    </a:lnTo>
                    <a:lnTo>
                      <a:pt x="1372547" y="1372547"/>
                    </a:lnTo>
                    <a:lnTo>
                      <a:pt x="0" y="13725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600" dirty="0" err="1">
                    <a:solidFill>
                      <a:srgbClr val="2E2F7C"/>
                    </a:solidFill>
                    <a:latin typeface="TheSans TT B7 Bold"/>
                  </a:rPr>
                  <a:t>Épreuve</a:t>
                </a:r>
                <a:r>
                  <a:rPr lang="nl-BE" sz="1600" dirty="0">
                    <a:solidFill>
                      <a:srgbClr val="2E2F7C"/>
                    </a:solidFill>
                    <a:latin typeface="TheSans TT B7 Bold"/>
                  </a:rPr>
                  <a:t> </a:t>
                </a:r>
                <a:r>
                  <a:rPr lang="nl-BE" sz="1600" dirty="0" err="1">
                    <a:solidFill>
                      <a:srgbClr val="2E2F7C"/>
                    </a:solidFill>
                    <a:latin typeface="TheSans TT B7 Bold"/>
                  </a:rPr>
                  <a:t>d’aptitude</a:t>
                </a:r>
                <a:r>
                  <a:rPr lang="nl-BE" sz="1600" dirty="0">
                    <a:solidFill>
                      <a:srgbClr val="2E2F7C"/>
                    </a:solidFill>
                    <a:latin typeface="TheSans TT B7 Bold"/>
                  </a:rPr>
                  <a:t> </a:t>
                </a:r>
                <a:r>
                  <a:rPr lang="nl-BE" sz="1600" dirty="0" err="1">
                    <a:solidFill>
                      <a:srgbClr val="2E2F7C"/>
                    </a:solidFill>
                    <a:latin typeface="TheSans TT B7 Bold"/>
                  </a:rPr>
                  <a:t>médicale</a:t>
                </a:r>
                <a:endParaRPr lang="nl-BE" sz="1600" dirty="0">
                  <a:solidFill>
                    <a:srgbClr val="2E2F7C"/>
                  </a:solidFill>
                  <a:latin typeface="TheSans TT B7 Bold"/>
                </a:endParaRPr>
              </a:p>
            </p:txBody>
          </p:sp>
          <p:sp>
            <p:nvSpPr>
              <p:cNvPr id="28" name="Draaiende pijl 12">
                <a:extLst>
                  <a:ext uri="{FF2B5EF4-FFF2-40B4-BE49-F238E27FC236}">
                    <a16:creationId xmlns:a16="http://schemas.microsoft.com/office/drawing/2014/main" id="{5E7AEE6C-BD16-4B66-B23D-B4BEC4142B9E}"/>
                  </a:ext>
                </a:extLst>
              </p:cNvPr>
              <p:cNvSpPr/>
              <p:nvPr/>
            </p:nvSpPr>
            <p:spPr>
              <a:xfrm>
                <a:off x="1507976" y="1012626"/>
                <a:ext cx="4866765" cy="5146128"/>
              </a:xfrm>
              <a:prstGeom prst="circularArrow">
                <a:avLst>
                  <a:gd name="adj1" fmla="val 5201"/>
                  <a:gd name="adj2" fmla="val 335940"/>
                  <a:gd name="adj3" fmla="val 12297725"/>
                  <a:gd name="adj4" fmla="val 10770928"/>
                  <a:gd name="adj5" fmla="val 6067"/>
                </a:avLst>
              </a:prstGeom>
              <a:solidFill>
                <a:srgbClr val="1D0485"/>
              </a:solidFill>
              <a:ln>
                <a:solidFill>
                  <a:srgbClr val="1D04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6" name="Groep 16">
              <a:extLst>
                <a:ext uri="{FF2B5EF4-FFF2-40B4-BE49-F238E27FC236}">
                  <a16:creationId xmlns:a16="http://schemas.microsoft.com/office/drawing/2014/main" id="{98AA224D-DABD-4EDE-9B26-09EDC9CCC644}"/>
                </a:ext>
              </a:extLst>
            </p:cNvPr>
            <p:cNvGrpSpPr>
              <a:grpSpLocks/>
            </p:cNvGrpSpPr>
            <p:nvPr/>
          </p:nvGrpSpPr>
          <p:grpSpPr bwMode="auto">
            <a:xfrm>
              <a:off x="2739725" y="1397238"/>
              <a:ext cx="3735409" cy="3823812"/>
              <a:chOff x="2739725" y="1397238"/>
              <a:chExt cx="3735409" cy="3823812"/>
            </a:xfrm>
          </p:grpSpPr>
          <p:sp>
            <p:nvSpPr>
              <p:cNvPr id="7" name="Vrije vorm 17">
                <a:extLst>
                  <a:ext uri="{FF2B5EF4-FFF2-40B4-BE49-F238E27FC236}">
                    <a16:creationId xmlns:a16="http://schemas.microsoft.com/office/drawing/2014/main" id="{A3984BAB-5C58-4291-8C87-46E78CEC6CE0}"/>
                  </a:ext>
                </a:extLst>
              </p:cNvPr>
              <p:cNvSpPr/>
              <p:nvPr/>
            </p:nvSpPr>
            <p:spPr>
              <a:xfrm>
                <a:off x="4902145" y="1397238"/>
                <a:ext cx="526090" cy="524577"/>
              </a:xfrm>
              <a:custGeom>
                <a:avLst/>
                <a:gdLst>
                  <a:gd name="connsiteX0" fmla="*/ 0 w 524835"/>
                  <a:gd name="connsiteY0" fmla="*/ 0 h 524835"/>
                  <a:gd name="connsiteX1" fmla="*/ 524835 w 524835"/>
                  <a:gd name="connsiteY1" fmla="*/ 0 h 524835"/>
                  <a:gd name="connsiteX2" fmla="*/ 524835 w 524835"/>
                  <a:gd name="connsiteY2" fmla="*/ 524835 h 524835"/>
                  <a:gd name="connsiteX3" fmla="*/ 0 w 524835"/>
                  <a:gd name="connsiteY3" fmla="*/ 524835 h 524835"/>
                  <a:gd name="connsiteX4" fmla="*/ 0 w 52483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5" h="524835">
                    <a:moveTo>
                      <a:pt x="0" y="0"/>
                    </a:moveTo>
                    <a:lnTo>
                      <a:pt x="524835" y="0"/>
                    </a:lnTo>
                    <a:lnTo>
                      <a:pt x="52483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41910" tIns="41910" rIns="41910" bIns="41910" spcCol="1270" anchor="ctr"/>
              <a:lstStyle/>
              <a:p>
                <a:pPr algn="ctr" defTabSz="1466850" eaLnBrk="1" fontAlgn="auto" hangingPunct="1">
                  <a:lnSpc>
                    <a:spcPct val="90000"/>
                  </a:lnSpc>
                  <a:spcAft>
                    <a:spcPct val="35000"/>
                  </a:spcAft>
                  <a:defRPr/>
                </a:pPr>
                <a:endParaRPr lang="nl-BE" sz="3300">
                  <a:solidFill>
                    <a:srgbClr val="B9BAE5">
                      <a:hueOff val="0"/>
                      <a:satOff val="0"/>
                      <a:lumOff val="0"/>
                      <a:alphaOff val="0"/>
                    </a:srgbClr>
                  </a:solidFill>
                </a:endParaRPr>
              </a:p>
            </p:txBody>
          </p:sp>
          <p:sp>
            <p:nvSpPr>
              <p:cNvPr id="8" name="Vrije vorm 19">
                <a:extLst>
                  <a:ext uri="{FF2B5EF4-FFF2-40B4-BE49-F238E27FC236}">
                    <a16:creationId xmlns:a16="http://schemas.microsoft.com/office/drawing/2014/main" id="{46D6163B-1FC2-4EA1-9EB4-4A55EDEE13C2}"/>
                  </a:ext>
                </a:extLst>
              </p:cNvPr>
              <p:cNvSpPr/>
              <p:nvPr/>
            </p:nvSpPr>
            <p:spPr>
              <a:xfrm>
                <a:off x="5220891" y="2014520"/>
                <a:ext cx="1191405" cy="587792"/>
              </a:xfrm>
              <a:custGeom>
                <a:avLst/>
                <a:gdLst>
                  <a:gd name="connsiteX0" fmla="*/ 0 w 735509"/>
                  <a:gd name="connsiteY0" fmla="*/ 0 h 524835"/>
                  <a:gd name="connsiteX1" fmla="*/ 735509 w 735509"/>
                  <a:gd name="connsiteY1" fmla="*/ 0 h 524835"/>
                  <a:gd name="connsiteX2" fmla="*/ 735509 w 735509"/>
                  <a:gd name="connsiteY2" fmla="*/ 524835 h 524835"/>
                  <a:gd name="connsiteX3" fmla="*/ 0 w 735509"/>
                  <a:gd name="connsiteY3" fmla="*/ 524835 h 524835"/>
                  <a:gd name="connsiteX4" fmla="*/ 0 w 735509"/>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09" h="524835">
                    <a:moveTo>
                      <a:pt x="0" y="0"/>
                    </a:moveTo>
                    <a:lnTo>
                      <a:pt x="735509" y="0"/>
                    </a:lnTo>
                    <a:lnTo>
                      <a:pt x="735509"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000" dirty="0">
                    <a:solidFill>
                      <a:srgbClr val="2E2F7C"/>
                    </a:solidFill>
                  </a:rPr>
                  <a:t>Evaluation de la </a:t>
                </a:r>
                <a:r>
                  <a:rPr lang="nl-BE" sz="1000" dirty="0" err="1">
                    <a:solidFill>
                      <a:srgbClr val="2E2F7C"/>
                    </a:solidFill>
                  </a:rPr>
                  <a:t>moralité</a:t>
                </a:r>
                <a:r>
                  <a:rPr lang="nl-BE" sz="1000" dirty="0">
                    <a:solidFill>
                      <a:srgbClr val="2E2F7C"/>
                    </a:solidFill>
                  </a:rPr>
                  <a:t> </a:t>
                </a:r>
                <a:r>
                  <a:rPr lang="nl-BE" sz="1000" dirty="0" err="1">
                    <a:solidFill>
                      <a:srgbClr val="2E2F7C"/>
                    </a:solidFill>
                  </a:rPr>
                  <a:t>sur</a:t>
                </a:r>
                <a:r>
                  <a:rPr lang="nl-BE" sz="1000" dirty="0">
                    <a:solidFill>
                      <a:srgbClr val="2E2F7C"/>
                    </a:solidFill>
                  </a:rPr>
                  <a:t> base du </a:t>
                </a:r>
                <a:r>
                  <a:rPr lang="nl-BE" sz="1000" dirty="0" err="1">
                    <a:solidFill>
                      <a:srgbClr val="2E2F7C"/>
                    </a:solidFill>
                  </a:rPr>
                  <a:t>casier</a:t>
                </a:r>
                <a:r>
                  <a:rPr lang="nl-BE" sz="1000" dirty="0">
                    <a:solidFill>
                      <a:srgbClr val="2E2F7C"/>
                    </a:solidFill>
                  </a:rPr>
                  <a:t> </a:t>
                </a:r>
                <a:r>
                  <a:rPr lang="nl-BE" sz="1000" dirty="0" err="1">
                    <a:solidFill>
                      <a:srgbClr val="2E2F7C"/>
                    </a:solidFill>
                  </a:rPr>
                  <a:t>judiciaire</a:t>
                </a:r>
                <a:endParaRPr lang="nl-BE" sz="1000" dirty="0">
                  <a:solidFill>
                    <a:srgbClr val="2E2F7C"/>
                  </a:solidFill>
                </a:endParaRPr>
              </a:p>
            </p:txBody>
          </p:sp>
          <p:sp>
            <p:nvSpPr>
              <p:cNvPr id="10" name="Vrije vorm 21">
                <a:extLst>
                  <a:ext uri="{FF2B5EF4-FFF2-40B4-BE49-F238E27FC236}">
                    <a16:creationId xmlns:a16="http://schemas.microsoft.com/office/drawing/2014/main" id="{5A55641D-DE1A-4D76-B1EF-D7FBA16A7032}"/>
                  </a:ext>
                </a:extLst>
              </p:cNvPr>
              <p:cNvSpPr/>
              <p:nvPr/>
            </p:nvSpPr>
            <p:spPr>
              <a:xfrm>
                <a:off x="5950804" y="3213519"/>
                <a:ext cx="524330" cy="524577"/>
              </a:xfrm>
              <a:custGeom>
                <a:avLst/>
                <a:gdLst>
                  <a:gd name="connsiteX0" fmla="*/ 0 w 524835"/>
                  <a:gd name="connsiteY0" fmla="*/ 0 h 524835"/>
                  <a:gd name="connsiteX1" fmla="*/ 524835 w 524835"/>
                  <a:gd name="connsiteY1" fmla="*/ 0 h 524835"/>
                  <a:gd name="connsiteX2" fmla="*/ 524835 w 524835"/>
                  <a:gd name="connsiteY2" fmla="*/ 524835 h 524835"/>
                  <a:gd name="connsiteX3" fmla="*/ 0 w 524835"/>
                  <a:gd name="connsiteY3" fmla="*/ 524835 h 524835"/>
                  <a:gd name="connsiteX4" fmla="*/ 0 w 52483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5" h="524835">
                    <a:moveTo>
                      <a:pt x="0" y="0"/>
                    </a:moveTo>
                    <a:lnTo>
                      <a:pt x="524835" y="0"/>
                    </a:lnTo>
                    <a:lnTo>
                      <a:pt x="52483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41910" tIns="41910" rIns="41910" bIns="41910" spcCol="1270" anchor="ctr"/>
              <a:lstStyle/>
              <a:p>
                <a:pPr algn="ctr" defTabSz="1466850" eaLnBrk="1" fontAlgn="auto" hangingPunct="1">
                  <a:lnSpc>
                    <a:spcPct val="90000"/>
                  </a:lnSpc>
                  <a:spcAft>
                    <a:spcPct val="35000"/>
                  </a:spcAft>
                  <a:defRPr/>
                </a:pPr>
                <a:endParaRPr lang="nl-BE" sz="3300">
                  <a:solidFill>
                    <a:srgbClr val="B9BAE5">
                      <a:hueOff val="0"/>
                      <a:satOff val="0"/>
                      <a:lumOff val="0"/>
                      <a:alphaOff val="0"/>
                    </a:srgbClr>
                  </a:solidFill>
                </a:endParaRPr>
              </a:p>
            </p:txBody>
          </p:sp>
          <p:sp>
            <p:nvSpPr>
              <p:cNvPr id="12" name="Vrije vorm 23">
                <a:extLst>
                  <a:ext uri="{FF2B5EF4-FFF2-40B4-BE49-F238E27FC236}">
                    <a16:creationId xmlns:a16="http://schemas.microsoft.com/office/drawing/2014/main" id="{65C87D93-B729-4BFD-9D06-402992C9E238}"/>
                  </a:ext>
                </a:extLst>
              </p:cNvPr>
              <p:cNvSpPr/>
              <p:nvPr/>
            </p:nvSpPr>
            <p:spPr>
              <a:xfrm>
                <a:off x="5393045" y="4178064"/>
                <a:ext cx="524330" cy="524578"/>
              </a:xfrm>
              <a:custGeom>
                <a:avLst/>
                <a:gdLst>
                  <a:gd name="connsiteX0" fmla="*/ 0 w 524835"/>
                  <a:gd name="connsiteY0" fmla="*/ 0 h 524835"/>
                  <a:gd name="connsiteX1" fmla="*/ 524835 w 524835"/>
                  <a:gd name="connsiteY1" fmla="*/ 0 h 524835"/>
                  <a:gd name="connsiteX2" fmla="*/ 524835 w 524835"/>
                  <a:gd name="connsiteY2" fmla="*/ 524835 h 524835"/>
                  <a:gd name="connsiteX3" fmla="*/ 0 w 524835"/>
                  <a:gd name="connsiteY3" fmla="*/ 524835 h 524835"/>
                  <a:gd name="connsiteX4" fmla="*/ 0 w 52483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5" h="524835">
                    <a:moveTo>
                      <a:pt x="0" y="0"/>
                    </a:moveTo>
                    <a:lnTo>
                      <a:pt x="524835" y="0"/>
                    </a:lnTo>
                    <a:lnTo>
                      <a:pt x="52483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41910" tIns="41910" rIns="41910" bIns="41910" spcCol="1270" anchor="ctr"/>
              <a:lstStyle/>
              <a:p>
                <a:pPr algn="ctr" defTabSz="1466850" eaLnBrk="1" fontAlgn="auto" hangingPunct="1">
                  <a:lnSpc>
                    <a:spcPct val="90000"/>
                  </a:lnSpc>
                  <a:spcAft>
                    <a:spcPct val="35000"/>
                  </a:spcAft>
                  <a:defRPr/>
                </a:pPr>
                <a:endParaRPr lang="nl-BE" sz="3300">
                  <a:solidFill>
                    <a:srgbClr val="B9BAE5">
                      <a:hueOff val="0"/>
                      <a:satOff val="0"/>
                      <a:lumOff val="0"/>
                      <a:alphaOff val="0"/>
                    </a:srgbClr>
                  </a:solidFill>
                </a:endParaRPr>
              </a:p>
            </p:txBody>
          </p:sp>
          <p:sp>
            <p:nvSpPr>
              <p:cNvPr id="14" name="Vrije vorm 25">
                <a:extLst>
                  <a:ext uri="{FF2B5EF4-FFF2-40B4-BE49-F238E27FC236}">
                    <a16:creationId xmlns:a16="http://schemas.microsoft.com/office/drawing/2014/main" id="{E073FBB7-E466-4125-8DF0-F1C7B222FF0D}"/>
                  </a:ext>
                </a:extLst>
              </p:cNvPr>
              <p:cNvSpPr/>
              <p:nvPr/>
            </p:nvSpPr>
            <p:spPr>
              <a:xfrm>
                <a:off x="3643619" y="4696473"/>
                <a:ext cx="1025542" cy="524577"/>
              </a:xfrm>
              <a:custGeom>
                <a:avLst/>
                <a:gdLst>
                  <a:gd name="connsiteX0" fmla="*/ 0 w 1368152"/>
                  <a:gd name="connsiteY0" fmla="*/ 0 h 524835"/>
                  <a:gd name="connsiteX1" fmla="*/ 1368152 w 1368152"/>
                  <a:gd name="connsiteY1" fmla="*/ 0 h 524835"/>
                  <a:gd name="connsiteX2" fmla="*/ 1368152 w 1368152"/>
                  <a:gd name="connsiteY2" fmla="*/ 524835 h 524835"/>
                  <a:gd name="connsiteX3" fmla="*/ 0 w 1368152"/>
                  <a:gd name="connsiteY3" fmla="*/ 524835 h 524835"/>
                  <a:gd name="connsiteX4" fmla="*/ 0 w 1368152"/>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8152" h="524835">
                    <a:moveTo>
                      <a:pt x="0" y="0"/>
                    </a:moveTo>
                    <a:lnTo>
                      <a:pt x="1368152" y="0"/>
                    </a:lnTo>
                    <a:lnTo>
                      <a:pt x="1368152"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000" dirty="0">
                    <a:solidFill>
                      <a:srgbClr val="2E2F7C"/>
                    </a:solidFill>
                  </a:rPr>
                  <a:t>Evaluation de </a:t>
                </a:r>
                <a:r>
                  <a:rPr lang="nl-BE" sz="1000" dirty="0" err="1">
                    <a:solidFill>
                      <a:srgbClr val="2E2F7C"/>
                    </a:solidFill>
                  </a:rPr>
                  <a:t>l’intégrité</a:t>
                </a:r>
                <a:endParaRPr lang="nl-BE" sz="1000" dirty="0">
                  <a:solidFill>
                    <a:srgbClr val="2E2F7C"/>
                  </a:solidFill>
                </a:endParaRPr>
              </a:p>
            </p:txBody>
          </p:sp>
          <p:sp>
            <p:nvSpPr>
              <p:cNvPr id="16" name="Vrije vorm 27">
                <a:extLst>
                  <a:ext uri="{FF2B5EF4-FFF2-40B4-BE49-F238E27FC236}">
                    <a16:creationId xmlns:a16="http://schemas.microsoft.com/office/drawing/2014/main" id="{9D83C296-EBF5-4C90-9848-C2D41F5DBE03}"/>
                  </a:ext>
                </a:extLst>
              </p:cNvPr>
              <p:cNvSpPr/>
              <p:nvPr/>
            </p:nvSpPr>
            <p:spPr>
              <a:xfrm>
                <a:off x="3297485" y="4178064"/>
                <a:ext cx="524330" cy="524578"/>
              </a:xfrm>
              <a:custGeom>
                <a:avLst/>
                <a:gdLst>
                  <a:gd name="connsiteX0" fmla="*/ 0 w 524835"/>
                  <a:gd name="connsiteY0" fmla="*/ 0 h 524835"/>
                  <a:gd name="connsiteX1" fmla="*/ 524835 w 524835"/>
                  <a:gd name="connsiteY1" fmla="*/ 0 h 524835"/>
                  <a:gd name="connsiteX2" fmla="*/ 524835 w 524835"/>
                  <a:gd name="connsiteY2" fmla="*/ 524835 h 524835"/>
                  <a:gd name="connsiteX3" fmla="*/ 0 w 524835"/>
                  <a:gd name="connsiteY3" fmla="*/ 524835 h 524835"/>
                  <a:gd name="connsiteX4" fmla="*/ 0 w 52483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5" h="524835">
                    <a:moveTo>
                      <a:pt x="0" y="0"/>
                    </a:moveTo>
                    <a:lnTo>
                      <a:pt x="524835" y="0"/>
                    </a:lnTo>
                    <a:lnTo>
                      <a:pt x="52483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41910" tIns="41910" rIns="41910" bIns="41910" spcCol="1270" anchor="ctr"/>
              <a:lstStyle/>
              <a:p>
                <a:pPr algn="ctr" defTabSz="1466850" eaLnBrk="1" fontAlgn="auto" hangingPunct="1">
                  <a:lnSpc>
                    <a:spcPct val="90000"/>
                  </a:lnSpc>
                  <a:spcAft>
                    <a:spcPct val="35000"/>
                  </a:spcAft>
                  <a:defRPr/>
                </a:pPr>
                <a:endParaRPr lang="nl-BE" sz="3300">
                  <a:solidFill>
                    <a:srgbClr val="B9BAE5">
                      <a:hueOff val="0"/>
                      <a:satOff val="0"/>
                      <a:lumOff val="0"/>
                      <a:alphaOff val="0"/>
                    </a:srgbClr>
                  </a:solidFill>
                </a:endParaRPr>
              </a:p>
            </p:txBody>
          </p:sp>
          <p:sp>
            <p:nvSpPr>
              <p:cNvPr id="18" name="Vrije vorm 29">
                <a:extLst>
                  <a:ext uri="{FF2B5EF4-FFF2-40B4-BE49-F238E27FC236}">
                    <a16:creationId xmlns:a16="http://schemas.microsoft.com/office/drawing/2014/main" id="{B627DA97-51AE-4C0E-931C-BA9E64B4F0B3}"/>
                  </a:ext>
                </a:extLst>
              </p:cNvPr>
              <p:cNvSpPr/>
              <p:nvPr/>
            </p:nvSpPr>
            <p:spPr>
              <a:xfrm>
                <a:off x="2739725" y="3213519"/>
                <a:ext cx="524330" cy="524577"/>
              </a:xfrm>
              <a:custGeom>
                <a:avLst/>
                <a:gdLst>
                  <a:gd name="connsiteX0" fmla="*/ 0 w 524835"/>
                  <a:gd name="connsiteY0" fmla="*/ 0 h 524835"/>
                  <a:gd name="connsiteX1" fmla="*/ 524835 w 524835"/>
                  <a:gd name="connsiteY1" fmla="*/ 0 h 524835"/>
                  <a:gd name="connsiteX2" fmla="*/ 524835 w 524835"/>
                  <a:gd name="connsiteY2" fmla="*/ 524835 h 524835"/>
                  <a:gd name="connsiteX3" fmla="*/ 0 w 524835"/>
                  <a:gd name="connsiteY3" fmla="*/ 524835 h 524835"/>
                  <a:gd name="connsiteX4" fmla="*/ 0 w 52483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5" h="524835">
                    <a:moveTo>
                      <a:pt x="0" y="0"/>
                    </a:moveTo>
                    <a:lnTo>
                      <a:pt x="524835" y="0"/>
                    </a:lnTo>
                    <a:lnTo>
                      <a:pt x="52483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41910" tIns="41910" rIns="41910" bIns="41910" spcCol="1270" anchor="ctr"/>
              <a:lstStyle/>
              <a:p>
                <a:pPr algn="ctr" defTabSz="1466850" eaLnBrk="1" fontAlgn="auto" hangingPunct="1">
                  <a:lnSpc>
                    <a:spcPct val="90000"/>
                  </a:lnSpc>
                  <a:spcAft>
                    <a:spcPct val="35000"/>
                  </a:spcAft>
                  <a:defRPr/>
                </a:pPr>
                <a:endParaRPr lang="nl-BE" sz="3300">
                  <a:solidFill>
                    <a:srgbClr val="B9BAE5">
                      <a:hueOff val="0"/>
                      <a:satOff val="0"/>
                      <a:lumOff val="0"/>
                      <a:alphaOff val="0"/>
                    </a:srgbClr>
                  </a:solidFill>
                </a:endParaRPr>
              </a:p>
            </p:txBody>
          </p:sp>
          <p:sp>
            <p:nvSpPr>
              <p:cNvPr id="19" name="Vrije vorm 31">
                <a:extLst>
                  <a:ext uri="{FF2B5EF4-FFF2-40B4-BE49-F238E27FC236}">
                    <a16:creationId xmlns:a16="http://schemas.microsoft.com/office/drawing/2014/main" id="{50EA8C0E-19B7-42DF-8FAF-ABC3948648B0}"/>
                  </a:ext>
                </a:extLst>
              </p:cNvPr>
              <p:cNvSpPr/>
              <p:nvPr/>
            </p:nvSpPr>
            <p:spPr>
              <a:xfrm>
                <a:off x="5393045" y="4178065"/>
                <a:ext cx="735469" cy="524577"/>
              </a:xfrm>
              <a:custGeom>
                <a:avLst/>
                <a:gdLst>
                  <a:gd name="connsiteX0" fmla="*/ 0 w 735515"/>
                  <a:gd name="connsiteY0" fmla="*/ 0 h 524835"/>
                  <a:gd name="connsiteX1" fmla="*/ 735515 w 735515"/>
                  <a:gd name="connsiteY1" fmla="*/ 0 h 524835"/>
                  <a:gd name="connsiteX2" fmla="*/ 735515 w 735515"/>
                  <a:gd name="connsiteY2" fmla="*/ 524835 h 524835"/>
                  <a:gd name="connsiteX3" fmla="*/ 0 w 735515"/>
                  <a:gd name="connsiteY3" fmla="*/ 524835 h 524835"/>
                  <a:gd name="connsiteX4" fmla="*/ 0 w 73551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15" h="524835">
                    <a:moveTo>
                      <a:pt x="0" y="0"/>
                    </a:moveTo>
                    <a:lnTo>
                      <a:pt x="735515" y="0"/>
                    </a:lnTo>
                    <a:lnTo>
                      <a:pt x="73551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000" dirty="0">
                    <a:solidFill>
                      <a:srgbClr val="2E2F7C"/>
                    </a:solidFill>
                  </a:rPr>
                  <a:t>Rapport de la </a:t>
                </a:r>
                <a:r>
                  <a:rPr lang="nl-BE" sz="1000" dirty="0" err="1">
                    <a:solidFill>
                      <a:srgbClr val="2E2F7C"/>
                    </a:solidFill>
                  </a:rPr>
                  <a:t>police</a:t>
                </a:r>
                <a:r>
                  <a:rPr lang="nl-BE" sz="1000" dirty="0">
                    <a:solidFill>
                      <a:srgbClr val="2E2F7C"/>
                    </a:solidFill>
                  </a:rPr>
                  <a:t> </a:t>
                </a:r>
                <a:r>
                  <a:rPr lang="nl-BE" sz="1000" dirty="0" err="1">
                    <a:solidFill>
                      <a:srgbClr val="2E2F7C"/>
                    </a:solidFill>
                  </a:rPr>
                  <a:t>locale</a:t>
                </a:r>
                <a:r>
                  <a:rPr lang="nl-BE" sz="1000" dirty="0">
                    <a:solidFill>
                      <a:srgbClr val="2E2F7C"/>
                    </a:solidFill>
                  </a:rPr>
                  <a:t> (enquête de </a:t>
                </a:r>
                <a:r>
                  <a:rPr lang="nl-BE" sz="1000" dirty="0" err="1">
                    <a:solidFill>
                      <a:srgbClr val="2E2F7C"/>
                    </a:solidFill>
                  </a:rPr>
                  <a:t>moralité</a:t>
                </a:r>
                <a:r>
                  <a:rPr lang="nl-BE" sz="1000" dirty="0">
                    <a:solidFill>
                      <a:srgbClr val="2E2F7C"/>
                    </a:solidFill>
                  </a:rPr>
                  <a:t>)</a:t>
                </a:r>
              </a:p>
            </p:txBody>
          </p:sp>
        </p:grpSp>
      </p:grpSp>
      <p:grpSp>
        <p:nvGrpSpPr>
          <p:cNvPr id="30" name="Grouper 15">
            <a:extLst>
              <a:ext uri="{FF2B5EF4-FFF2-40B4-BE49-F238E27FC236}">
                <a16:creationId xmlns:a16="http://schemas.microsoft.com/office/drawing/2014/main" id="{03D398C3-ADB0-4CC2-9562-21BAA9473886}"/>
              </a:ext>
            </a:extLst>
          </p:cNvPr>
          <p:cNvGrpSpPr>
            <a:grpSpLocks/>
          </p:cNvGrpSpPr>
          <p:nvPr/>
        </p:nvGrpSpPr>
        <p:grpSpPr bwMode="auto">
          <a:xfrm>
            <a:off x="7843043" y="5050017"/>
            <a:ext cx="3639755" cy="831027"/>
            <a:chOff x="755576" y="5635848"/>
            <a:chExt cx="4320479" cy="830947"/>
          </a:xfrm>
        </p:grpSpPr>
        <p:grpSp>
          <p:nvGrpSpPr>
            <p:cNvPr id="31" name="Grouper 16">
              <a:extLst>
                <a:ext uri="{FF2B5EF4-FFF2-40B4-BE49-F238E27FC236}">
                  <a16:creationId xmlns:a16="http://schemas.microsoft.com/office/drawing/2014/main" id="{1883C07D-282D-4930-83B8-24889A56A33C}"/>
                </a:ext>
              </a:extLst>
            </p:cNvPr>
            <p:cNvGrpSpPr>
              <a:grpSpLocks/>
            </p:cNvGrpSpPr>
            <p:nvPr/>
          </p:nvGrpSpPr>
          <p:grpSpPr bwMode="auto">
            <a:xfrm>
              <a:off x="755576" y="5635848"/>
              <a:ext cx="2808312" cy="307777"/>
              <a:chOff x="755576" y="5635848"/>
              <a:chExt cx="2808312" cy="307777"/>
            </a:xfrm>
          </p:grpSpPr>
          <p:sp>
            <p:nvSpPr>
              <p:cNvPr id="35" name="PIJL-RECHTS 37">
                <a:extLst>
                  <a:ext uri="{FF2B5EF4-FFF2-40B4-BE49-F238E27FC236}">
                    <a16:creationId xmlns:a16="http://schemas.microsoft.com/office/drawing/2014/main" id="{3D18C20B-A9B5-4586-8757-C1AA9D285187}"/>
                  </a:ext>
                </a:extLst>
              </p:cNvPr>
              <p:cNvSpPr/>
              <p:nvPr/>
            </p:nvSpPr>
            <p:spPr>
              <a:xfrm rot="10800000">
                <a:off x="755576" y="5640610"/>
                <a:ext cx="576188" cy="287311"/>
              </a:xfrm>
              <a:prstGeom prst="rightArrow">
                <a:avLst/>
              </a:prstGeom>
              <a:solidFill>
                <a:srgbClr val="1D0485"/>
              </a:solidFill>
              <a:ln>
                <a:solidFill>
                  <a:srgbClr val="1D048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sz="1800">
                  <a:solidFill>
                    <a:srgbClr val="B9BAE5"/>
                  </a:solidFill>
                </a:endParaRPr>
              </a:p>
            </p:txBody>
          </p:sp>
          <p:sp>
            <p:nvSpPr>
              <p:cNvPr id="36" name="Tekstvak 39">
                <a:extLst>
                  <a:ext uri="{FF2B5EF4-FFF2-40B4-BE49-F238E27FC236}">
                    <a16:creationId xmlns:a16="http://schemas.microsoft.com/office/drawing/2014/main" id="{672B2A91-89B5-4D24-902A-96552AD28C55}"/>
                  </a:ext>
                </a:extLst>
              </p:cNvPr>
              <p:cNvSpPr txBox="1">
                <a:spLocks noChangeArrowheads="1"/>
              </p:cNvSpPr>
              <p:nvPr/>
            </p:nvSpPr>
            <p:spPr bwMode="auto">
              <a:xfrm>
                <a:off x="1335955" y="5635848"/>
                <a:ext cx="22279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nl-BE" altLang="nl-BE" sz="1400" dirty="0" err="1">
                    <a:solidFill>
                      <a:srgbClr val="2E2F7C"/>
                    </a:solidFill>
                    <a:latin typeface="TheSans TT B7 Bold"/>
                  </a:rPr>
                  <a:t>Épreuves</a:t>
                </a:r>
                <a:r>
                  <a:rPr lang="nl-BE" altLang="nl-BE" sz="1400" dirty="0">
                    <a:solidFill>
                      <a:srgbClr val="2E2F7C"/>
                    </a:solidFill>
                    <a:latin typeface="TheSans TT B7 Bold"/>
                  </a:rPr>
                  <a:t> de </a:t>
                </a:r>
                <a:r>
                  <a:rPr lang="nl-BE" altLang="nl-BE" sz="1400" dirty="0" err="1">
                    <a:solidFill>
                      <a:srgbClr val="2E2F7C"/>
                    </a:solidFill>
                    <a:latin typeface="TheSans TT B7 Bold"/>
                  </a:rPr>
                  <a:t>sélection</a:t>
                </a:r>
                <a:endParaRPr lang="nl-BE" altLang="nl-BE" sz="1400" dirty="0">
                  <a:solidFill>
                    <a:srgbClr val="2E2F7C"/>
                  </a:solidFill>
                  <a:latin typeface="TheSans TT B7 Bold"/>
                </a:endParaRPr>
              </a:p>
            </p:txBody>
          </p:sp>
        </p:grpSp>
        <p:grpSp>
          <p:nvGrpSpPr>
            <p:cNvPr id="32" name="Grouper 17">
              <a:extLst>
                <a:ext uri="{FF2B5EF4-FFF2-40B4-BE49-F238E27FC236}">
                  <a16:creationId xmlns:a16="http://schemas.microsoft.com/office/drawing/2014/main" id="{921EFE08-C321-4A1E-AB37-5A2F770A1D27}"/>
                </a:ext>
              </a:extLst>
            </p:cNvPr>
            <p:cNvGrpSpPr>
              <a:grpSpLocks/>
            </p:cNvGrpSpPr>
            <p:nvPr/>
          </p:nvGrpSpPr>
          <p:grpSpPr bwMode="auto">
            <a:xfrm>
              <a:off x="768629" y="5943624"/>
              <a:ext cx="4307426" cy="523171"/>
              <a:chOff x="768629" y="5943624"/>
              <a:chExt cx="4307426" cy="523171"/>
            </a:xfrm>
          </p:grpSpPr>
          <p:sp>
            <p:nvSpPr>
              <p:cNvPr id="33" name="PIJL-RECHTS 38">
                <a:extLst>
                  <a:ext uri="{FF2B5EF4-FFF2-40B4-BE49-F238E27FC236}">
                    <a16:creationId xmlns:a16="http://schemas.microsoft.com/office/drawing/2014/main" id="{77EDBA82-6D75-40BB-9579-C841E07BAA52}"/>
                  </a:ext>
                </a:extLst>
              </p:cNvPr>
              <p:cNvSpPr/>
              <p:nvPr/>
            </p:nvSpPr>
            <p:spPr>
              <a:xfrm rot="10800000">
                <a:off x="768629" y="6000938"/>
                <a:ext cx="576188" cy="236514"/>
              </a:xfrm>
              <a:prstGeom prst="rightArrow">
                <a:avLst/>
              </a:prstGeom>
              <a:solidFill>
                <a:srgbClr val="CD6604"/>
              </a:solidFill>
              <a:ln>
                <a:solidFill>
                  <a:srgbClr val="CD66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sz="1800">
                  <a:solidFill>
                    <a:srgbClr val="B9BAE5"/>
                  </a:solidFill>
                </a:endParaRPr>
              </a:p>
            </p:txBody>
          </p:sp>
          <p:sp>
            <p:nvSpPr>
              <p:cNvPr id="34" name="Tekstvak 40">
                <a:extLst>
                  <a:ext uri="{FF2B5EF4-FFF2-40B4-BE49-F238E27FC236}">
                    <a16:creationId xmlns:a16="http://schemas.microsoft.com/office/drawing/2014/main" id="{59BE8BF9-CAC6-40F8-8608-DFF5B284307F}"/>
                  </a:ext>
                </a:extLst>
              </p:cNvPr>
              <p:cNvSpPr txBox="1">
                <a:spLocks noChangeArrowheads="1"/>
              </p:cNvSpPr>
              <p:nvPr/>
            </p:nvSpPr>
            <p:spPr bwMode="auto">
              <a:xfrm>
                <a:off x="1335956" y="5943624"/>
                <a:ext cx="3740099" cy="523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nl-BE" altLang="nl-BE" sz="1400" dirty="0" err="1">
                    <a:solidFill>
                      <a:srgbClr val="2E2F7C"/>
                    </a:solidFill>
                    <a:latin typeface="TheSans TT B7 Bold"/>
                  </a:rPr>
                  <a:t>Évaluation</a:t>
                </a:r>
                <a:r>
                  <a:rPr lang="nl-BE" altLang="nl-BE" sz="1400" dirty="0">
                    <a:solidFill>
                      <a:srgbClr val="2E2F7C"/>
                    </a:solidFill>
                    <a:latin typeface="TheSans TT B7 Bold"/>
                  </a:rPr>
                  <a:t> de la conduite </a:t>
                </a:r>
                <a:r>
                  <a:rPr lang="nl-BE" altLang="nl-BE" sz="1400" dirty="0" err="1">
                    <a:solidFill>
                      <a:srgbClr val="2E2F7C"/>
                    </a:solidFill>
                    <a:latin typeface="TheSans TT B7 Bold"/>
                  </a:rPr>
                  <a:t>irréprochable</a:t>
                </a:r>
                <a:r>
                  <a:rPr lang="nl-BE" altLang="nl-BE" sz="1400" dirty="0">
                    <a:solidFill>
                      <a:srgbClr val="2E2F7C"/>
                    </a:solidFill>
                    <a:latin typeface="TheSans TT B7 Bold"/>
                  </a:rPr>
                  <a:t> (</a:t>
                </a:r>
                <a:r>
                  <a:rPr lang="nl-BE" altLang="nl-BE" sz="1400" dirty="0" err="1">
                    <a:solidFill>
                      <a:srgbClr val="2E2F7C"/>
                    </a:solidFill>
                    <a:latin typeface="TheSans TT B7 Bold"/>
                  </a:rPr>
                  <a:t>commission</a:t>
                </a:r>
                <a:r>
                  <a:rPr lang="nl-BE" altLang="nl-BE" sz="1400" dirty="0">
                    <a:solidFill>
                      <a:srgbClr val="2E2F7C"/>
                    </a:solidFill>
                    <a:latin typeface="TheSans TT B7 Bold"/>
                  </a:rPr>
                  <a:t> de </a:t>
                </a:r>
                <a:r>
                  <a:rPr lang="nl-BE" altLang="nl-BE" sz="1400" dirty="0" err="1">
                    <a:solidFill>
                      <a:srgbClr val="2E2F7C"/>
                    </a:solidFill>
                    <a:latin typeface="TheSans TT B7 Bold"/>
                  </a:rPr>
                  <a:t>moralité</a:t>
                </a:r>
                <a:r>
                  <a:rPr lang="nl-BE" altLang="nl-BE" sz="1400" dirty="0">
                    <a:solidFill>
                      <a:srgbClr val="2E2F7C"/>
                    </a:solidFill>
                    <a:latin typeface="TheSans TT B7 Bold"/>
                  </a:rPr>
                  <a:t>)</a:t>
                </a:r>
              </a:p>
            </p:txBody>
          </p:sp>
        </p:grpSp>
      </p:grpSp>
      <p:sp>
        <p:nvSpPr>
          <p:cNvPr id="37" name="Draaiende pijl 20">
            <a:extLst>
              <a:ext uri="{FF2B5EF4-FFF2-40B4-BE49-F238E27FC236}">
                <a16:creationId xmlns:a16="http://schemas.microsoft.com/office/drawing/2014/main" id="{DB155043-F7E4-4EB6-ADA8-EE67D7F4E380}"/>
              </a:ext>
            </a:extLst>
          </p:cNvPr>
          <p:cNvSpPr/>
          <p:nvPr/>
        </p:nvSpPr>
        <p:spPr bwMode="auto">
          <a:xfrm rot="1140851">
            <a:off x="2766897" y="1413482"/>
            <a:ext cx="3016406" cy="3730321"/>
          </a:xfrm>
          <a:prstGeom prst="circularArrow">
            <a:avLst>
              <a:gd name="adj1" fmla="val 2939"/>
              <a:gd name="adj2" fmla="val 478909"/>
              <a:gd name="adj3" fmla="val 21463746"/>
              <a:gd name="adj4" fmla="val 20787258"/>
              <a:gd name="adj5" fmla="val 3566"/>
            </a:avLst>
          </a:prstGeom>
          <a:solidFill>
            <a:srgbClr val="CD6604"/>
          </a:solidFill>
          <a:ln>
            <a:solidFill>
              <a:srgbClr val="CD6604"/>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9" name="Draaiende pijl 26">
            <a:extLst>
              <a:ext uri="{FF2B5EF4-FFF2-40B4-BE49-F238E27FC236}">
                <a16:creationId xmlns:a16="http://schemas.microsoft.com/office/drawing/2014/main" id="{664EBB44-3C5F-4BC3-9BD3-AAEC6EF81D69}"/>
              </a:ext>
            </a:extLst>
          </p:cNvPr>
          <p:cNvSpPr/>
          <p:nvPr/>
        </p:nvSpPr>
        <p:spPr bwMode="auto">
          <a:xfrm rot="19569468">
            <a:off x="2427046" y="1291356"/>
            <a:ext cx="3533738" cy="3730321"/>
          </a:xfrm>
          <a:prstGeom prst="circularArrow">
            <a:avLst>
              <a:gd name="adj1" fmla="val 2939"/>
              <a:gd name="adj2" fmla="val 179860"/>
              <a:gd name="adj3" fmla="val 6948414"/>
              <a:gd name="adj4" fmla="val 6033843"/>
              <a:gd name="adj5" fmla="val 3200"/>
            </a:avLst>
          </a:prstGeom>
          <a:solidFill>
            <a:srgbClr val="CD6604"/>
          </a:solidFill>
          <a:ln>
            <a:solidFill>
              <a:srgbClr val="CD6604"/>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 name="ZoneTexte 2">
            <a:extLst>
              <a:ext uri="{FF2B5EF4-FFF2-40B4-BE49-F238E27FC236}">
                <a16:creationId xmlns:a16="http://schemas.microsoft.com/office/drawing/2014/main" id="{FE46E74D-E63C-493C-9B9A-D6C590B20B8F}"/>
              </a:ext>
            </a:extLst>
          </p:cNvPr>
          <p:cNvSpPr txBox="1"/>
          <p:nvPr/>
        </p:nvSpPr>
        <p:spPr>
          <a:xfrm>
            <a:off x="1020112" y="1294777"/>
            <a:ext cx="2926380" cy="861774"/>
          </a:xfrm>
          <a:prstGeom prst="rect">
            <a:avLst/>
          </a:prstGeom>
          <a:noFill/>
        </p:spPr>
        <p:txBody>
          <a:bodyPr wrap="square" rtlCol="0">
            <a:spAutoFit/>
          </a:bodyPr>
          <a:lstStyle/>
          <a:p>
            <a:r>
              <a:rPr lang="fr-FR" sz="1600" dirty="0">
                <a:solidFill>
                  <a:srgbClr val="2E2F7C"/>
                </a:solidFill>
                <a:latin typeface="TheSans TT B7 Bold"/>
              </a:rPr>
              <a:t>Prise de</a:t>
            </a:r>
            <a:r>
              <a:rPr lang="fr-FR" dirty="0"/>
              <a:t> </a:t>
            </a:r>
            <a:r>
              <a:rPr lang="fr-FR" sz="1600" dirty="0">
                <a:solidFill>
                  <a:srgbClr val="2E2F7C"/>
                </a:solidFill>
                <a:latin typeface="TheSans TT B7 Bold"/>
              </a:rPr>
              <a:t>décision finale tant pour la personnalité que la moralité =&gt; réserve de recrutement</a:t>
            </a:r>
            <a:endParaRPr lang="fr-BE" sz="1600" dirty="0">
              <a:solidFill>
                <a:srgbClr val="2E2F7C"/>
              </a:solidFill>
              <a:latin typeface="TheSans TT B7 Bold"/>
            </a:endParaRPr>
          </a:p>
        </p:txBody>
      </p:sp>
      <p:sp>
        <p:nvSpPr>
          <p:cNvPr id="40" name="Draaiende pijl 26">
            <a:extLst>
              <a:ext uri="{FF2B5EF4-FFF2-40B4-BE49-F238E27FC236}">
                <a16:creationId xmlns:a16="http://schemas.microsoft.com/office/drawing/2014/main" id="{B599AAB4-D407-46C4-AEEA-69FA417DF655}"/>
              </a:ext>
            </a:extLst>
          </p:cNvPr>
          <p:cNvSpPr/>
          <p:nvPr/>
        </p:nvSpPr>
        <p:spPr bwMode="auto">
          <a:xfrm rot="4335430">
            <a:off x="1699363" y="1537237"/>
            <a:ext cx="3533738" cy="3364762"/>
          </a:xfrm>
          <a:prstGeom prst="circularArrow">
            <a:avLst>
              <a:gd name="adj1" fmla="val 2939"/>
              <a:gd name="adj2" fmla="val 1124036"/>
              <a:gd name="adj3" fmla="val 6948414"/>
              <a:gd name="adj4" fmla="val 1397276"/>
              <a:gd name="adj5" fmla="val 3200"/>
            </a:avLst>
          </a:prstGeom>
          <a:solidFill>
            <a:srgbClr val="CD6604"/>
          </a:solidFill>
          <a:ln>
            <a:solidFill>
              <a:srgbClr val="CD6604"/>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42" name="Draaiende pijl 20">
            <a:extLst>
              <a:ext uri="{FF2B5EF4-FFF2-40B4-BE49-F238E27FC236}">
                <a16:creationId xmlns:a16="http://schemas.microsoft.com/office/drawing/2014/main" id="{98E416C0-76DA-46DE-9217-BD0BDA8EA13D}"/>
              </a:ext>
            </a:extLst>
          </p:cNvPr>
          <p:cNvSpPr/>
          <p:nvPr/>
        </p:nvSpPr>
        <p:spPr bwMode="auto">
          <a:xfrm rot="21345627">
            <a:off x="2811210" y="905774"/>
            <a:ext cx="3016406" cy="3730321"/>
          </a:xfrm>
          <a:prstGeom prst="circularArrow">
            <a:avLst>
              <a:gd name="adj1" fmla="val 2939"/>
              <a:gd name="adj2" fmla="val 478909"/>
              <a:gd name="adj3" fmla="val 21463746"/>
              <a:gd name="adj4" fmla="val 20787258"/>
              <a:gd name="adj5" fmla="val 3566"/>
            </a:avLst>
          </a:prstGeom>
          <a:solidFill>
            <a:srgbClr val="CD6604"/>
          </a:solidFill>
          <a:ln>
            <a:solidFill>
              <a:srgbClr val="CD6604"/>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44" name="Vrije vorm 19">
            <a:extLst>
              <a:ext uri="{FF2B5EF4-FFF2-40B4-BE49-F238E27FC236}">
                <a16:creationId xmlns:a16="http://schemas.microsoft.com/office/drawing/2014/main" id="{96E2D1F5-2522-4946-8E8B-D387E62F2F6B}"/>
              </a:ext>
            </a:extLst>
          </p:cNvPr>
          <p:cNvSpPr/>
          <p:nvPr/>
        </p:nvSpPr>
        <p:spPr bwMode="auto">
          <a:xfrm>
            <a:off x="4883144" y="2772824"/>
            <a:ext cx="1209093" cy="630025"/>
          </a:xfrm>
          <a:custGeom>
            <a:avLst/>
            <a:gdLst>
              <a:gd name="connsiteX0" fmla="*/ 0 w 735509"/>
              <a:gd name="connsiteY0" fmla="*/ 0 h 524835"/>
              <a:gd name="connsiteX1" fmla="*/ 735509 w 735509"/>
              <a:gd name="connsiteY1" fmla="*/ 0 h 524835"/>
              <a:gd name="connsiteX2" fmla="*/ 735509 w 735509"/>
              <a:gd name="connsiteY2" fmla="*/ 524835 h 524835"/>
              <a:gd name="connsiteX3" fmla="*/ 0 w 735509"/>
              <a:gd name="connsiteY3" fmla="*/ 524835 h 524835"/>
              <a:gd name="connsiteX4" fmla="*/ 0 w 735509"/>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09" h="524835">
                <a:moveTo>
                  <a:pt x="0" y="0"/>
                </a:moveTo>
                <a:lnTo>
                  <a:pt x="735509" y="0"/>
                </a:lnTo>
                <a:lnTo>
                  <a:pt x="735509"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000" dirty="0" err="1">
                <a:solidFill>
                  <a:srgbClr val="2E2F7C"/>
                </a:solidFill>
              </a:rPr>
              <a:t>Consultation</a:t>
            </a:r>
            <a:r>
              <a:rPr lang="nl-BE" sz="1000" dirty="0">
                <a:solidFill>
                  <a:srgbClr val="2E2F7C"/>
                </a:solidFill>
              </a:rPr>
              <a:t> de la </a:t>
            </a:r>
            <a:r>
              <a:rPr lang="nl-BE" sz="1000" dirty="0" err="1">
                <a:solidFill>
                  <a:srgbClr val="2E2F7C"/>
                </a:solidFill>
              </a:rPr>
              <a:t>banque</a:t>
            </a:r>
            <a:r>
              <a:rPr lang="nl-BE" sz="1000" dirty="0">
                <a:solidFill>
                  <a:srgbClr val="2E2F7C"/>
                </a:solidFill>
              </a:rPr>
              <a:t> de </a:t>
            </a:r>
            <a:r>
              <a:rPr lang="nl-BE" sz="1000" dirty="0" err="1">
                <a:solidFill>
                  <a:srgbClr val="2E2F7C"/>
                </a:solidFill>
              </a:rPr>
              <a:t>données</a:t>
            </a:r>
            <a:endParaRPr lang="nl-BE" sz="1000" dirty="0">
              <a:solidFill>
                <a:srgbClr val="2E2F7C"/>
              </a:solidFill>
            </a:endParaRPr>
          </a:p>
        </p:txBody>
      </p:sp>
      <p:sp>
        <p:nvSpPr>
          <p:cNvPr id="38" name="Oval 37">
            <a:extLst>
              <a:ext uri="{FF2B5EF4-FFF2-40B4-BE49-F238E27FC236}">
                <a16:creationId xmlns:a16="http://schemas.microsoft.com/office/drawing/2014/main" id="{E528D9A0-A574-46C2-A504-1F4817DF5EAD}"/>
              </a:ext>
            </a:extLst>
          </p:cNvPr>
          <p:cNvSpPr/>
          <p:nvPr/>
        </p:nvSpPr>
        <p:spPr>
          <a:xfrm>
            <a:off x="2900822" y="5061391"/>
            <a:ext cx="1838310" cy="739418"/>
          </a:xfrm>
          <a:prstGeom prst="ellipse">
            <a:avLst/>
          </a:prstGeom>
          <a:noFill/>
          <a:ln w="19050">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nl-BE" dirty="0"/>
          </a:p>
        </p:txBody>
      </p:sp>
    </p:spTree>
    <p:extLst>
      <p:ext uri="{BB962C8B-B14F-4D97-AF65-F5344CB8AC3E}">
        <p14:creationId xmlns:p14="http://schemas.microsoft.com/office/powerpoint/2010/main" val="4177550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B7B0B-0596-4405-A107-0F0A3DF8299D}"/>
              </a:ext>
            </a:extLst>
          </p:cNvPr>
          <p:cNvSpPr>
            <a:spLocks noGrp="1"/>
          </p:cNvSpPr>
          <p:nvPr>
            <p:ph type="title"/>
          </p:nvPr>
        </p:nvSpPr>
        <p:spPr/>
        <p:txBody>
          <a:bodyPr/>
          <a:lstStyle/>
          <a:p>
            <a:pPr algn="l"/>
            <a:r>
              <a:rPr lang="nl-BE" cap="small" dirty="0" err="1">
                <a:solidFill>
                  <a:srgbClr val="002060"/>
                </a:solidFill>
              </a:rPr>
              <a:t>Épreuve</a:t>
            </a:r>
            <a:r>
              <a:rPr lang="nl-BE" cap="small" dirty="0">
                <a:solidFill>
                  <a:srgbClr val="002060"/>
                </a:solidFill>
              </a:rPr>
              <a:t> de </a:t>
            </a:r>
            <a:r>
              <a:rPr lang="nl-BE" cap="small" dirty="0" err="1">
                <a:solidFill>
                  <a:srgbClr val="002060"/>
                </a:solidFill>
              </a:rPr>
              <a:t>personnalité</a:t>
            </a:r>
            <a:br>
              <a:rPr lang="nl-BE" cap="small" dirty="0">
                <a:solidFill>
                  <a:srgbClr val="002060"/>
                </a:solidFill>
              </a:rPr>
            </a:br>
            <a:br>
              <a:rPr lang="nl-BE" cap="small" dirty="0">
                <a:solidFill>
                  <a:srgbClr val="002060"/>
                </a:solidFill>
              </a:rPr>
            </a:br>
            <a:br>
              <a:rPr lang="nl-BE" cap="small" dirty="0">
                <a:solidFill>
                  <a:srgbClr val="002060"/>
                </a:solidFill>
              </a:rPr>
            </a:br>
            <a:endParaRPr lang="nl-BE" dirty="0"/>
          </a:p>
        </p:txBody>
      </p:sp>
      <p:sp>
        <p:nvSpPr>
          <p:cNvPr id="3" name="Content Placeholder 2">
            <a:extLst>
              <a:ext uri="{FF2B5EF4-FFF2-40B4-BE49-F238E27FC236}">
                <a16:creationId xmlns:a16="http://schemas.microsoft.com/office/drawing/2014/main" id="{AFC47B87-4F24-4F24-B3D2-3E9EB2E2D742}"/>
              </a:ext>
            </a:extLst>
          </p:cNvPr>
          <p:cNvSpPr>
            <a:spLocks noGrp="1"/>
          </p:cNvSpPr>
          <p:nvPr>
            <p:ph idx="1"/>
          </p:nvPr>
        </p:nvSpPr>
        <p:spPr>
          <a:xfrm>
            <a:off x="533399" y="1058186"/>
            <a:ext cx="10972801" cy="3283225"/>
          </a:xfrm>
        </p:spPr>
        <p:txBody>
          <a:bodyPr/>
          <a:lstStyle/>
          <a:p>
            <a:pPr>
              <a:buFont typeface="Wingdings" panose="05000000000000000000" pitchFamily="2" charset="2"/>
              <a:buChar char="Ø"/>
            </a:pPr>
            <a:r>
              <a:rPr lang="nl-BE" sz="2800" cap="small" dirty="0">
                <a:solidFill>
                  <a:srgbClr val="002060"/>
                </a:solidFill>
                <a:latin typeface="+mj-lt"/>
                <a:ea typeface="+mj-ea"/>
                <a:cs typeface="+mj-cs"/>
              </a:rPr>
              <a:t>tests à </a:t>
            </a:r>
            <a:r>
              <a:rPr lang="nl-BE" sz="2800" cap="small" dirty="0" err="1">
                <a:solidFill>
                  <a:srgbClr val="002060"/>
                </a:solidFill>
                <a:latin typeface="+mj-lt"/>
                <a:ea typeface="+mj-ea"/>
                <a:cs typeface="+mj-cs"/>
              </a:rPr>
              <a:t>effectuer</a:t>
            </a:r>
            <a:r>
              <a:rPr lang="nl-BE" sz="2800" cap="small" dirty="0">
                <a:solidFill>
                  <a:srgbClr val="002060"/>
                </a:solidFill>
                <a:latin typeface="+mj-lt"/>
                <a:ea typeface="+mj-ea"/>
                <a:cs typeface="+mj-cs"/>
              </a:rPr>
              <a:t> online à </a:t>
            </a:r>
            <a:r>
              <a:rPr lang="nl-BE" sz="2800" cap="small" dirty="0" err="1">
                <a:solidFill>
                  <a:srgbClr val="002060"/>
                </a:solidFill>
                <a:latin typeface="+mj-lt"/>
                <a:ea typeface="+mj-ea"/>
                <a:cs typeface="+mj-cs"/>
              </a:rPr>
              <a:t>domicile</a:t>
            </a:r>
            <a:r>
              <a:rPr lang="nl-BE" sz="2800" cap="small" dirty="0">
                <a:solidFill>
                  <a:srgbClr val="002060"/>
                </a:solidFill>
                <a:latin typeface="+mj-lt"/>
                <a:ea typeface="+mj-ea"/>
                <a:cs typeface="+mj-cs"/>
              </a:rPr>
              <a:t> :</a:t>
            </a:r>
          </a:p>
          <a:p>
            <a:pPr marL="0" indent="0">
              <a:buNone/>
            </a:pPr>
            <a:endParaRPr lang="nl-BE" sz="800" cap="small" dirty="0">
              <a:solidFill>
                <a:srgbClr val="002060"/>
              </a:solidFill>
              <a:latin typeface="+mj-lt"/>
              <a:ea typeface="+mj-ea"/>
              <a:cs typeface="+mj-cs"/>
            </a:endParaRPr>
          </a:p>
          <a:p>
            <a:pPr>
              <a:buFont typeface="Arial" panose="020B0604020202020204" pitchFamily="34" charset="0"/>
              <a:buChar char="•"/>
            </a:pPr>
            <a:r>
              <a:rPr lang="nl-BE" sz="2000" cap="small" dirty="0" err="1">
                <a:solidFill>
                  <a:srgbClr val="002060"/>
                </a:solidFill>
                <a:latin typeface="+mj-lt"/>
                <a:ea typeface="+mj-ea"/>
                <a:cs typeface="+mj-cs"/>
              </a:rPr>
              <a:t>Inventaire</a:t>
            </a:r>
            <a:r>
              <a:rPr lang="nl-BE" sz="2000" cap="small" dirty="0">
                <a:solidFill>
                  <a:srgbClr val="002060"/>
                </a:solidFill>
                <a:latin typeface="+mj-lt"/>
                <a:ea typeface="+mj-ea"/>
                <a:cs typeface="+mj-cs"/>
              </a:rPr>
              <a:t> de </a:t>
            </a:r>
            <a:r>
              <a:rPr lang="nl-BE" sz="2000" cap="small" dirty="0" err="1">
                <a:solidFill>
                  <a:srgbClr val="002060"/>
                </a:solidFill>
                <a:latin typeface="+mj-lt"/>
                <a:ea typeface="+mj-ea"/>
                <a:cs typeface="+mj-cs"/>
              </a:rPr>
              <a:t>personnalité</a:t>
            </a:r>
            <a:r>
              <a:rPr lang="nl-BE" sz="2000" cap="small" dirty="0">
                <a:solidFill>
                  <a:srgbClr val="002060"/>
                </a:solidFill>
                <a:latin typeface="+mj-lt"/>
                <a:ea typeface="+mj-ea"/>
                <a:cs typeface="+mj-cs"/>
              </a:rPr>
              <a:t> : </a:t>
            </a:r>
            <a:r>
              <a:rPr lang="nl-BE" sz="2000" cap="small" dirty="0" err="1">
                <a:solidFill>
                  <a:srgbClr val="002060"/>
                </a:solidFill>
                <a:latin typeface="+mj-lt"/>
                <a:ea typeface="+mj-ea"/>
                <a:cs typeface="+mj-cs"/>
              </a:rPr>
              <a:t>inventaire</a:t>
            </a:r>
            <a:r>
              <a:rPr lang="nl-BE" sz="2000" cap="small" dirty="0">
                <a:solidFill>
                  <a:srgbClr val="002060"/>
                </a:solidFill>
                <a:latin typeface="+mj-lt"/>
                <a:ea typeface="+mj-ea"/>
                <a:cs typeface="+mj-cs"/>
              </a:rPr>
              <a:t> </a:t>
            </a:r>
            <a:r>
              <a:rPr lang="nl-BE" sz="2000" cap="small" dirty="0" err="1">
                <a:solidFill>
                  <a:srgbClr val="002060"/>
                </a:solidFill>
                <a:latin typeface="+mj-lt"/>
                <a:ea typeface="+mj-ea"/>
                <a:cs typeface="+mj-cs"/>
              </a:rPr>
              <a:t>sur</a:t>
            </a:r>
            <a:r>
              <a:rPr lang="nl-BE" sz="2000" cap="small" dirty="0">
                <a:solidFill>
                  <a:srgbClr val="002060"/>
                </a:solidFill>
                <a:latin typeface="+mj-lt"/>
                <a:ea typeface="+mj-ea"/>
                <a:cs typeface="+mj-cs"/>
              </a:rPr>
              <a:t> des </a:t>
            </a:r>
            <a:r>
              <a:rPr lang="nl-BE" sz="2000" cap="small" dirty="0" err="1">
                <a:solidFill>
                  <a:srgbClr val="002060"/>
                </a:solidFill>
                <a:latin typeface="+mj-lt"/>
                <a:ea typeface="+mj-ea"/>
                <a:cs typeface="+mj-cs"/>
              </a:rPr>
              <a:t>compétences</a:t>
            </a:r>
            <a:r>
              <a:rPr lang="nl-BE" sz="2000" cap="small" dirty="0">
                <a:solidFill>
                  <a:srgbClr val="002060"/>
                </a:solidFill>
                <a:latin typeface="+mj-lt"/>
                <a:ea typeface="+mj-ea"/>
                <a:cs typeface="+mj-cs"/>
              </a:rPr>
              <a:t> </a:t>
            </a:r>
            <a:r>
              <a:rPr lang="nl-BE" sz="2000" cap="small" dirty="0" err="1">
                <a:solidFill>
                  <a:srgbClr val="002060"/>
                </a:solidFill>
                <a:latin typeface="+mj-lt"/>
                <a:ea typeface="+mj-ea"/>
                <a:cs typeface="+mj-cs"/>
              </a:rPr>
              <a:t>professionnelles</a:t>
            </a:r>
            <a:r>
              <a:rPr lang="nl-BE" sz="2000" cap="small" dirty="0">
                <a:solidFill>
                  <a:srgbClr val="002060"/>
                </a:solidFill>
                <a:latin typeface="+mj-lt"/>
                <a:ea typeface="+mj-ea"/>
                <a:cs typeface="+mj-cs"/>
              </a:rPr>
              <a:t> et </a:t>
            </a:r>
            <a:r>
              <a:rPr lang="nl-BE" sz="2000" cap="small" dirty="0" err="1">
                <a:solidFill>
                  <a:srgbClr val="002060"/>
                </a:solidFill>
                <a:latin typeface="+mj-lt"/>
                <a:ea typeface="+mj-ea"/>
                <a:cs typeface="+mj-cs"/>
              </a:rPr>
              <a:t>certains</a:t>
            </a:r>
            <a:r>
              <a:rPr lang="nl-BE" sz="2000" cap="small" dirty="0">
                <a:solidFill>
                  <a:srgbClr val="002060"/>
                </a:solidFill>
                <a:latin typeface="+mj-lt"/>
                <a:ea typeface="+mj-ea"/>
                <a:cs typeface="+mj-cs"/>
              </a:rPr>
              <a:t> </a:t>
            </a:r>
            <a:r>
              <a:rPr lang="nl-BE" sz="2000" cap="small" dirty="0" err="1">
                <a:solidFill>
                  <a:srgbClr val="002060"/>
                </a:solidFill>
                <a:latin typeface="+mj-lt"/>
                <a:ea typeface="+mj-ea"/>
                <a:cs typeface="+mj-cs"/>
              </a:rPr>
              <a:t>traits</a:t>
            </a:r>
            <a:r>
              <a:rPr lang="nl-BE" sz="2000" cap="small" dirty="0">
                <a:solidFill>
                  <a:srgbClr val="002060"/>
                </a:solidFill>
                <a:latin typeface="+mj-lt"/>
                <a:ea typeface="+mj-ea"/>
                <a:cs typeface="+mj-cs"/>
              </a:rPr>
              <a:t> de </a:t>
            </a:r>
            <a:r>
              <a:rPr lang="nl-BE" sz="2000" cap="small" dirty="0" err="1">
                <a:solidFill>
                  <a:srgbClr val="002060"/>
                </a:solidFill>
                <a:latin typeface="+mj-lt"/>
                <a:ea typeface="+mj-ea"/>
                <a:cs typeface="+mj-cs"/>
              </a:rPr>
              <a:t>personnalité</a:t>
            </a:r>
            <a:r>
              <a:rPr lang="nl-BE" sz="2000" cap="small" dirty="0">
                <a:solidFill>
                  <a:srgbClr val="002060"/>
                </a:solidFill>
                <a:latin typeface="+mj-lt"/>
                <a:ea typeface="+mj-ea"/>
                <a:cs typeface="+mj-cs"/>
              </a:rPr>
              <a:t> </a:t>
            </a:r>
            <a:r>
              <a:rPr lang="nl-BE" sz="2000" cap="small" dirty="0" err="1">
                <a:solidFill>
                  <a:srgbClr val="002060"/>
                </a:solidFill>
                <a:latin typeface="+mj-lt"/>
                <a:ea typeface="+mj-ea"/>
                <a:cs typeface="+mj-cs"/>
              </a:rPr>
              <a:t>qui</a:t>
            </a:r>
            <a:r>
              <a:rPr lang="nl-BE" sz="2000" cap="small" dirty="0">
                <a:solidFill>
                  <a:srgbClr val="002060"/>
                </a:solidFill>
                <a:latin typeface="+mj-lt"/>
                <a:ea typeface="+mj-ea"/>
                <a:cs typeface="+mj-cs"/>
              </a:rPr>
              <a:t> y </a:t>
            </a:r>
            <a:r>
              <a:rPr lang="nl-BE" sz="2000" cap="small" dirty="0" err="1">
                <a:solidFill>
                  <a:srgbClr val="002060"/>
                </a:solidFill>
                <a:latin typeface="+mj-lt"/>
                <a:ea typeface="+mj-ea"/>
                <a:cs typeface="+mj-cs"/>
              </a:rPr>
              <a:t>sont</a:t>
            </a:r>
            <a:r>
              <a:rPr lang="nl-BE" sz="2000" cap="small" dirty="0">
                <a:solidFill>
                  <a:srgbClr val="002060"/>
                </a:solidFill>
                <a:latin typeface="+mj-lt"/>
                <a:ea typeface="+mj-ea"/>
                <a:cs typeface="+mj-cs"/>
              </a:rPr>
              <a:t> liés</a:t>
            </a:r>
          </a:p>
          <a:p>
            <a:pPr marL="0" indent="0">
              <a:buNone/>
            </a:pPr>
            <a:endParaRPr lang="nl-BE" sz="2000" cap="small" dirty="0">
              <a:solidFill>
                <a:srgbClr val="002060"/>
              </a:solidFill>
              <a:latin typeface="+mj-lt"/>
              <a:ea typeface="+mj-ea"/>
              <a:cs typeface="+mj-cs"/>
            </a:endParaRPr>
          </a:p>
          <a:p>
            <a:pPr>
              <a:buFont typeface="Arial" panose="020B0604020202020204" pitchFamily="34" charset="0"/>
              <a:buChar char="•"/>
            </a:pPr>
            <a:r>
              <a:rPr lang="nl-BE" sz="2000" cap="small" dirty="0" err="1">
                <a:solidFill>
                  <a:srgbClr val="002060"/>
                </a:solidFill>
                <a:latin typeface="+mj-lt"/>
                <a:ea typeface="+mj-ea"/>
                <a:cs typeface="+mj-cs"/>
              </a:rPr>
              <a:t>Inventaire</a:t>
            </a:r>
            <a:r>
              <a:rPr lang="nl-BE" sz="2000" cap="small" dirty="0">
                <a:solidFill>
                  <a:srgbClr val="002060"/>
                </a:solidFill>
                <a:latin typeface="+mj-lt"/>
                <a:ea typeface="+mj-ea"/>
                <a:cs typeface="+mj-cs"/>
              </a:rPr>
              <a:t> de </a:t>
            </a:r>
            <a:r>
              <a:rPr lang="nl-BE" sz="2000" cap="small" dirty="0" err="1">
                <a:solidFill>
                  <a:srgbClr val="002060"/>
                </a:solidFill>
                <a:latin typeface="+mj-lt"/>
                <a:ea typeface="+mj-ea"/>
                <a:cs typeface="+mj-cs"/>
              </a:rPr>
              <a:t>tendances</a:t>
            </a:r>
            <a:r>
              <a:rPr lang="nl-BE" sz="2000" cap="small" dirty="0">
                <a:solidFill>
                  <a:srgbClr val="002060"/>
                </a:solidFill>
                <a:latin typeface="+mj-lt"/>
                <a:ea typeface="+mj-ea"/>
                <a:cs typeface="+mj-cs"/>
              </a:rPr>
              <a:t> </a:t>
            </a:r>
            <a:r>
              <a:rPr lang="nl-BE" sz="2000" cap="small">
                <a:solidFill>
                  <a:srgbClr val="002060"/>
                </a:solidFill>
                <a:latin typeface="+mj-lt"/>
                <a:ea typeface="+mj-ea"/>
                <a:cs typeface="+mj-cs"/>
              </a:rPr>
              <a:t>comportementales </a:t>
            </a:r>
            <a:r>
              <a:rPr lang="nl-BE" sz="2000" cap="small" dirty="0">
                <a:solidFill>
                  <a:srgbClr val="002060"/>
                </a:solidFill>
                <a:latin typeface="+mj-lt"/>
                <a:ea typeface="+mj-ea"/>
                <a:cs typeface="+mj-cs"/>
              </a:rPr>
              <a:t>: </a:t>
            </a:r>
            <a:r>
              <a:rPr lang="nl-BE" sz="2000" cap="small" dirty="0" err="1">
                <a:solidFill>
                  <a:srgbClr val="002060"/>
                </a:solidFill>
                <a:latin typeface="+mj-lt"/>
                <a:ea typeface="+mj-ea"/>
                <a:cs typeface="+mj-cs"/>
              </a:rPr>
              <a:t>inventaire</a:t>
            </a:r>
            <a:r>
              <a:rPr lang="nl-BE" sz="2000" cap="small" dirty="0">
                <a:solidFill>
                  <a:srgbClr val="002060"/>
                </a:solidFill>
                <a:latin typeface="+mj-lt"/>
                <a:ea typeface="+mj-ea"/>
                <a:cs typeface="+mj-cs"/>
              </a:rPr>
              <a:t> de </a:t>
            </a:r>
            <a:r>
              <a:rPr lang="nl-BE" sz="2000" cap="small" dirty="0" err="1">
                <a:solidFill>
                  <a:srgbClr val="002060"/>
                </a:solidFill>
                <a:latin typeface="+mj-lt"/>
                <a:ea typeface="+mj-ea"/>
                <a:cs typeface="+mj-cs"/>
              </a:rPr>
              <a:t>tendances</a:t>
            </a:r>
            <a:r>
              <a:rPr lang="nl-BE" sz="2000" cap="small" dirty="0">
                <a:solidFill>
                  <a:srgbClr val="002060"/>
                </a:solidFill>
                <a:latin typeface="+mj-lt"/>
                <a:ea typeface="+mj-ea"/>
                <a:cs typeface="+mj-cs"/>
              </a:rPr>
              <a:t> de </a:t>
            </a:r>
            <a:r>
              <a:rPr lang="nl-BE" sz="2000" cap="small" dirty="0" err="1">
                <a:solidFill>
                  <a:srgbClr val="002060"/>
                </a:solidFill>
                <a:latin typeface="+mj-lt"/>
                <a:ea typeface="+mj-ea"/>
                <a:cs typeface="+mj-cs"/>
              </a:rPr>
              <a:t>conduites</a:t>
            </a:r>
            <a:r>
              <a:rPr lang="nl-BE" sz="2000" cap="small" dirty="0">
                <a:solidFill>
                  <a:srgbClr val="002060"/>
                </a:solidFill>
                <a:latin typeface="+mj-lt"/>
                <a:ea typeface="+mj-ea"/>
                <a:cs typeface="+mj-cs"/>
              </a:rPr>
              <a:t> </a:t>
            </a:r>
            <a:r>
              <a:rPr lang="nl-BE" sz="2000" cap="small" dirty="0" err="1">
                <a:solidFill>
                  <a:srgbClr val="002060"/>
                </a:solidFill>
                <a:latin typeface="+mj-lt"/>
                <a:ea typeface="+mj-ea"/>
                <a:cs typeface="+mj-cs"/>
              </a:rPr>
              <a:t>habituelles</a:t>
            </a:r>
            <a:r>
              <a:rPr lang="nl-BE" sz="2000" cap="small" dirty="0">
                <a:solidFill>
                  <a:srgbClr val="002060"/>
                </a:solidFill>
                <a:latin typeface="+mj-lt"/>
                <a:ea typeface="+mj-ea"/>
                <a:cs typeface="+mj-cs"/>
              </a:rPr>
              <a:t> (pensées, </a:t>
            </a:r>
            <a:r>
              <a:rPr lang="nl-BE" sz="2000" cap="small" dirty="0" err="1">
                <a:solidFill>
                  <a:srgbClr val="002060"/>
                </a:solidFill>
                <a:latin typeface="+mj-lt"/>
                <a:ea typeface="+mj-ea"/>
                <a:cs typeface="+mj-cs"/>
              </a:rPr>
              <a:t>affects</a:t>
            </a:r>
            <a:r>
              <a:rPr lang="nl-BE" sz="2000" cap="small" dirty="0">
                <a:solidFill>
                  <a:srgbClr val="002060"/>
                </a:solidFill>
                <a:latin typeface="+mj-lt"/>
                <a:ea typeface="+mj-ea"/>
                <a:cs typeface="+mj-cs"/>
              </a:rPr>
              <a:t>, actions) </a:t>
            </a:r>
            <a:r>
              <a:rPr lang="nl-BE" sz="2000" cap="small" dirty="0" err="1">
                <a:solidFill>
                  <a:srgbClr val="002060"/>
                </a:solidFill>
                <a:latin typeface="+mj-lt"/>
                <a:ea typeface="+mj-ea"/>
                <a:cs typeface="+mj-cs"/>
              </a:rPr>
              <a:t>dont</a:t>
            </a:r>
            <a:r>
              <a:rPr lang="nl-BE" sz="2000" cap="small" dirty="0">
                <a:solidFill>
                  <a:srgbClr val="002060"/>
                </a:solidFill>
                <a:latin typeface="+mj-lt"/>
                <a:ea typeface="+mj-ea"/>
                <a:cs typeface="+mj-cs"/>
              </a:rPr>
              <a:t> </a:t>
            </a:r>
            <a:r>
              <a:rPr lang="nl-BE" sz="2000" cap="small" dirty="0" err="1">
                <a:solidFill>
                  <a:srgbClr val="002060"/>
                </a:solidFill>
                <a:latin typeface="+mj-lt"/>
                <a:ea typeface="+mj-ea"/>
                <a:cs typeface="+mj-cs"/>
              </a:rPr>
              <a:t>le</a:t>
            </a:r>
            <a:r>
              <a:rPr lang="nl-BE" sz="2000" cap="small" dirty="0">
                <a:solidFill>
                  <a:srgbClr val="002060"/>
                </a:solidFill>
                <a:latin typeface="+mj-lt"/>
                <a:ea typeface="+mj-ea"/>
                <a:cs typeface="+mj-cs"/>
              </a:rPr>
              <a:t> </a:t>
            </a:r>
            <a:r>
              <a:rPr lang="nl-BE" sz="2000" cap="small" dirty="0" err="1">
                <a:solidFill>
                  <a:srgbClr val="002060"/>
                </a:solidFill>
                <a:latin typeface="+mj-lt"/>
                <a:ea typeface="+mj-ea"/>
                <a:cs typeface="+mj-cs"/>
              </a:rPr>
              <a:t>regroupement</a:t>
            </a:r>
            <a:r>
              <a:rPr lang="nl-BE" sz="2000" cap="small" dirty="0">
                <a:solidFill>
                  <a:srgbClr val="002060"/>
                </a:solidFill>
                <a:latin typeface="+mj-lt"/>
                <a:ea typeface="+mj-ea"/>
                <a:cs typeface="+mj-cs"/>
              </a:rPr>
              <a:t> </a:t>
            </a:r>
            <a:r>
              <a:rPr lang="nl-BE" sz="2000" cap="small" dirty="0" err="1">
                <a:solidFill>
                  <a:srgbClr val="002060"/>
                </a:solidFill>
                <a:latin typeface="+mj-lt"/>
                <a:ea typeface="+mj-ea"/>
                <a:cs typeface="+mj-cs"/>
              </a:rPr>
              <a:t>fournissent</a:t>
            </a:r>
            <a:r>
              <a:rPr lang="nl-BE" sz="2000" cap="small" dirty="0">
                <a:solidFill>
                  <a:srgbClr val="002060"/>
                </a:solidFill>
                <a:latin typeface="+mj-lt"/>
                <a:ea typeface="+mj-ea"/>
                <a:cs typeface="+mj-cs"/>
              </a:rPr>
              <a:t> des </a:t>
            </a:r>
            <a:r>
              <a:rPr lang="nl-BE" sz="2000" cap="small" dirty="0" err="1">
                <a:solidFill>
                  <a:srgbClr val="002060"/>
                </a:solidFill>
                <a:latin typeface="+mj-lt"/>
                <a:ea typeface="+mj-ea"/>
                <a:cs typeface="+mj-cs"/>
              </a:rPr>
              <a:t>styles</a:t>
            </a:r>
            <a:r>
              <a:rPr lang="nl-BE" sz="2000" cap="small" dirty="0">
                <a:solidFill>
                  <a:srgbClr val="002060"/>
                </a:solidFill>
                <a:latin typeface="+mj-lt"/>
                <a:ea typeface="+mj-ea"/>
                <a:cs typeface="+mj-cs"/>
              </a:rPr>
              <a:t> de </a:t>
            </a:r>
            <a:r>
              <a:rPr lang="nl-BE" sz="2000" cap="small" dirty="0" err="1">
                <a:solidFill>
                  <a:srgbClr val="002060"/>
                </a:solidFill>
                <a:latin typeface="+mj-lt"/>
                <a:ea typeface="+mj-ea"/>
                <a:cs typeface="+mj-cs"/>
              </a:rPr>
              <a:t>personnalité</a:t>
            </a:r>
            <a:r>
              <a:rPr lang="nl-BE" sz="2000" cap="small" dirty="0">
                <a:solidFill>
                  <a:srgbClr val="002060"/>
                </a:solidFill>
                <a:latin typeface="+mj-lt"/>
                <a:ea typeface="+mj-ea"/>
                <a:cs typeface="+mj-cs"/>
              </a:rPr>
              <a:t> </a:t>
            </a:r>
            <a:r>
              <a:rPr lang="nl-BE" sz="2000" cap="small" dirty="0" err="1">
                <a:solidFill>
                  <a:srgbClr val="002060"/>
                </a:solidFill>
                <a:latin typeface="+mj-lt"/>
                <a:ea typeface="+mj-ea"/>
                <a:cs typeface="+mj-cs"/>
              </a:rPr>
              <a:t>pouvant</a:t>
            </a:r>
            <a:r>
              <a:rPr lang="nl-BE" sz="2000" cap="small" dirty="0">
                <a:solidFill>
                  <a:srgbClr val="002060"/>
                </a:solidFill>
                <a:latin typeface="+mj-lt"/>
                <a:ea typeface="+mj-ea"/>
                <a:cs typeface="+mj-cs"/>
              </a:rPr>
              <a:t> </a:t>
            </a:r>
            <a:r>
              <a:rPr lang="nl-BE" sz="2000" cap="small" dirty="0" err="1">
                <a:solidFill>
                  <a:srgbClr val="002060"/>
                </a:solidFill>
                <a:latin typeface="+mj-lt"/>
                <a:ea typeface="+mj-ea"/>
                <a:cs typeface="+mj-cs"/>
              </a:rPr>
              <a:t>avoir</a:t>
            </a:r>
            <a:r>
              <a:rPr lang="nl-BE" sz="2000" cap="small" dirty="0">
                <a:solidFill>
                  <a:srgbClr val="002060"/>
                </a:solidFill>
                <a:latin typeface="+mj-lt"/>
                <a:ea typeface="+mj-ea"/>
                <a:cs typeface="+mj-cs"/>
              </a:rPr>
              <a:t> </a:t>
            </a:r>
            <a:r>
              <a:rPr lang="nl-BE" sz="2000" cap="small" dirty="0" err="1">
                <a:solidFill>
                  <a:srgbClr val="002060"/>
                </a:solidFill>
                <a:latin typeface="+mj-lt"/>
                <a:ea typeface="+mj-ea"/>
                <a:cs typeface="+mj-cs"/>
              </a:rPr>
              <a:t>un</a:t>
            </a:r>
            <a:r>
              <a:rPr lang="nl-BE" sz="2000" cap="small" dirty="0">
                <a:solidFill>
                  <a:srgbClr val="002060"/>
                </a:solidFill>
                <a:latin typeface="+mj-lt"/>
                <a:ea typeface="+mj-ea"/>
                <a:cs typeface="+mj-cs"/>
              </a:rPr>
              <a:t> impact </a:t>
            </a:r>
            <a:r>
              <a:rPr lang="nl-BE" sz="2000" cap="small" dirty="0" err="1">
                <a:solidFill>
                  <a:srgbClr val="002060"/>
                </a:solidFill>
                <a:latin typeface="+mj-lt"/>
                <a:ea typeface="+mj-ea"/>
                <a:cs typeface="+mj-cs"/>
              </a:rPr>
              <a:t>sur</a:t>
            </a:r>
            <a:r>
              <a:rPr lang="nl-BE" sz="2000" cap="small" dirty="0">
                <a:solidFill>
                  <a:srgbClr val="002060"/>
                </a:solidFill>
                <a:latin typeface="+mj-lt"/>
                <a:ea typeface="+mj-ea"/>
                <a:cs typeface="+mj-cs"/>
              </a:rPr>
              <a:t> les relations </a:t>
            </a:r>
            <a:r>
              <a:rPr lang="nl-BE" sz="2000" cap="small" dirty="0" err="1">
                <a:solidFill>
                  <a:srgbClr val="002060"/>
                </a:solidFill>
                <a:latin typeface="+mj-lt"/>
                <a:ea typeface="+mj-ea"/>
                <a:cs typeface="+mj-cs"/>
              </a:rPr>
              <a:t>interpersonnelles</a:t>
            </a:r>
            <a:r>
              <a:rPr lang="nl-BE" sz="2000" cap="small" dirty="0">
                <a:solidFill>
                  <a:srgbClr val="002060"/>
                </a:solidFill>
                <a:latin typeface="+mj-lt"/>
                <a:ea typeface="+mj-ea"/>
                <a:cs typeface="+mj-cs"/>
              </a:rPr>
              <a:t> et </a:t>
            </a:r>
            <a:r>
              <a:rPr lang="nl-BE" sz="2000" cap="small" dirty="0" err="1">
                <a:solidFill>
                  <a:srgbClr val="002060"/>
                </a:solidFill>
                <a:latin typeface="+mj-lt"/>
                <a:ea typeface="+mj-ea"/>
                <a:cs typeface="+mj-cs"/>
              </a:rPr>
              <a:t>le</a:t>
            </a:r>
            <a:r>
              <a:rPr lang="nl-BE" sz="2000" cap="small" dirty="0">
                <a:solidFill>
                  <a:srgbClr val="002060"/>
                </a:solidFill>
                <a:latin typeface="+mj-lt"/>
                <a:ea typeface="+mj-ea"/>
                <a:cs typeface="+mj-cs"/>
              </a:rPr>
              <a:t> </a:t>
            </a:r>
            <a:r>
              <a:rPr lang="nl-BE" sz="2000" cap="small" dirty="0" err="1">
                <a:solidFill>
                  <a:srgbClr val="002060"/>
                </a:solidFill>
                <a:latin typeface="+mj-lt"/>
                <a:ea typeface="+mj-ea"/>
                <a:cs typeface="+mj-cs"/>
              </a:rPr>
              <a:t>fonctionnement</a:t>
            </a:r>
            <a:r>
              <a:rPr lang="nl-BE" sz="2000" cap="small" dirty="0">
                <a:solidFill>
                  <a:srgbClr val="002060"/>
                </a:solidFill>
                <a:latin typeface="+mj-lt"/>
                <a:ea typeface="+mj-ea"/>
                <a:cs typeface="+mj-cs"/>
              </a:rPr>
              <a:t> dans </a:t>
            </a:r>
            <a:r>
              <a:rPr lang="nl-BE" sz="2000" cap="small" dirty="0" err="1">
                <a:solidFill>
                  <a:srgbClr val="002060"/>
                </a:solidFill>
                <a:latin typeface="+mj-lt"/>
                <a:ea typeface="+mj-ea"/>
                <a:cs typeface="+mj-cs"/>
              </a:rPr>
              <a:t>l’environnement</a:t>
            </a:r>
            <a:endParaRPr lang="nl-BE" sz="2000" cap="small" dirty="0">
              <a:solidFill>
                <a:srgbClr val="002060"/>
              </a:solidFill>
              <a:latin typeface="+mj-lt"/>
              <a:ea typeface="+mj-ea"/>
              <a:cs typeface="+mj-cs"/>
            </a:endParaRPr>
          </a:p>
          <a:p>
            <a:pPr marL="0" indent="0">
              <a:buNone/>
            </a:pP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p>
            <a:r>
              <a:rPr lang="nl-BE" sz="2000" cap="small" dirty="0">
                <a:solidFill>
                  <a:srgbClr val="002060"/>
                </a:solidFill>
                <a:latin typeface="+mj-lt"/>
                <a:ea typeface="+mj-ea"/>
                <a:cs typeface="+mj-cs"/>
              </a:rPr>
              <a:t>Questionnaire de </a:t>
            </a:r>
            <a:r>
              <a:rPr lang="nl-BE" sz="2000" cap="small" dirty="0" err="1">
                <a:solidFill>
                  <a:srgbClr val="002060"/>
                </a:solidFill>
                <a:latin typeface="+mj-lt"/>
                <a:ea typeface="+mj-ea"/>
                <a:cs typeface="+mj-cs"/>
              </a:rPr>
              <a:t>motivation</a:t>
            </a:r>
            <a:r>
              <a:rPr lang="nl-BE" sz="2000" cap="small" dirty="0">
                <a:solidFill>
                  <a:srgbClr val="002060"/>
                </a:solidFill>
                <a:latin typeface="+mj-lt"/>
                <a:ea typeface="+mj-ea"/>
                <a:cs typeface="+mj-cs"/>
              </a:rPr>
              <a:t> : aide à </a:t>
            </a:r>
            <a:r>
              <a:rPr lang="nl-BE" sz="2000" cap="small" dirty="0" err="1">
                <a:solidFill>
                  <a:srgbClr val="002060"/>
                </a:solidFill>
                <a:latin typeface="+mj-lt"/>
                <a:ea typeface="+mj-ea"/>
                <a:cs typeface="+mj-cs"/>
              </a:rPr>
              <a:t>déterminer</a:t>
            </a:r>
            <a:r>
              <a:rPr lang="nl-BE" sz="2000" cap="small" dirty="0">
                <a:solidFill>
                  <a:srgbClr val="002060"/>
                </a:solidFill>
                <a:latin typeface="+mj-lt"/>
                <a:ea typeface="+mj-ea"/>
                <a:cs typeface="+mj-cs"/>
              </a:rPr>
              <a:t> les facteurs </a:t>
            </a:r>
            <a:r>
              <a:rPr lang="nl-BE" sz="2000" cap="small" dirty="0" err="1">
                <a:solidFill>
                  <a:srgbClr val="002060"/>
                </a:solidFill>
                <a:latin typeface="+mj-lt"/>
                <a:ea typeface="+mj-ea"/>
                <a:cs typeface="+mj-cs"/>
              </a:rPr>
              <a:t>motivationnels</a:t>
            </a:r>
            <a:r>
              <a:rPr lang="nl-BE" sz="2000" cap="small" dirty="0">
                <a:solidFill>
                  <a:srgbClr val="002060"/>
                </a:solidFill>
                <a:latin typeface="+mj-lt"/>
                <a:ea typeface="+mj-ea"/>
                <a:cs typeface="+mj-cs"/>
              </a:rPr>
              <a:t> prépondérants </a:t>
            </a:r>
            <a:r>
              <a:rPr lang="nl-BE" sz="2000" cap="small" dirty="0" err="1">
                <a:solidFill>
                  <a:srgbClr val="002060"/>
                </a:solidFill>
                <a:latin typeface="+mj-lt"/>
                <a:ea typeface="+mj-ea"/>
                <a:cs typeface="+mj-cs"/>
              </a:rPr>
              <a:t>ou</a:t>
            </a:r>
            <a:r>
              <a:rPr lang="nl-BE" sz="2000" cap="small" dirty="0">
                <a:solidFill>
                  <a:srgbClr val="002060"/>
                </a:solidFill>
                <a:latin typeface="+mj-lt"/>
                <a:ea typeface="+mj-ea"/>
                <a:cs typeface="+mj-cs"/>
              </a:rPr>
              <a:t> </a:t>
            </a:r>
            <a:r>
              <a:rPr lang="nl-BE" sz="2000" cap="small" dirty="0" err="1">
                <a:solidFill>
                  <a:srgbClr val="002060"/>
                </a:solidFill>
                <a:latin typeface="+mj-lt"/>
                <a:ea typeface="+mj-ea"/>
                <a:cs typeface="+mj-cs"/>
              </a:rPr>
              <a:t>secondaires</a:t>
            </a:r>
            <a:r>
              <a:rPr lang="nl-BE" sz="2000" cap="small" dirty="0">
                <a:solidFill>
                  <a:srgbClr val="002060"/>
                </a:solidFill>
                <a:latin typeface="+mj-lt"/>
                <a:ea typeface="+mj-ea"/>
                <a:cs typeface="+mj-cs"/>
              </a:rPr>
              <a:t> pour </a:t>
            </a:r>
            <a:r>
              <a:rPr lang="nl-BE" sz="2000" cap="small" dirty="0" err="1">
                <a:solidFill>
                  <a:srgbClr val="002060"/>
                </a:solidFill>
                <a:latin typeface="+mj-lt"/>
                <a:ea typeface="+mj-ea"/>
                <a:cs typeface="+mj-cs"/>
              </a:rPr>
              <a:t>le</a:t>
            </a:r>
            <a:r>
              <a:rPr lang="nl-BE" sz="2000" cap="small" dirty="0">
                <a:solidFill>
                  <a:srgbClr val="002060"/>
                </a:solidFill>
                <a:latin typeface="+mj-lt"/>
                <a:ea typeface="+mj-ea"/>
                <a:cs typeface="+mj-cs"/>
              </a:rPr>
              <a:t> </a:t>
            </a:r>
            <a:r>
              <a:rPr lang="nl-BE" sz="2000" cap="small" dirty="0" err="1">
                <a:solidFill>
                  <a:srgbClr val="002060"/>
                </a:solidFill>
                <a:latin typeface="+mj-lt"/>
                <a:ea typeface="+mj-ea"/>
                <a:cs typeface="+mj-cs"/>
              </a:rPr>
              <a:t>candidat</a:t>
            </a:r>
            <a:endParaRPr lang="nl-BE" sz="2000" cap="small" dirty="0">
              <a:solidFill>
                <a:srgbClr val="002060"/>
              </a:solidFill>
              <a:latin typeface="+mj-lt"/>
              <a:ea typeface="+mj-ea"/>
              <a:cs typeface="+mj-cs"/>
            </a:endParaRPr>
          </a:p>
          <a:p>
            <a:pPr marL="0" indent="0">
              <a:buNone/>
            </a:pPr>
            <a:endParaRPr lang="nl-BE" sz="2000" cap="small" dirty="0">
              <a:solidFill>
                <a:srgbClr val="002060"/>
              </a:solidFill>
              <a:latin typeface="+mj-lt"/>
              <a:ea typeface="+mj-ea"/>
              <a:cs typeface="+mj-cs"/>
            </a:endParaRPr>
          </a:p>
          <a:p>
            <a:r>
              <a:rPr lang="nl-BE" sz="2000" cap="small" dirty="0">
                <a:solidFill>
                  <a:srgbClr val="002060"/>
                </a:solidFill>
                <a:latin typeface="+mj-lt"/>
                <a:ea typeface="+mj-ea"/>
                <a:cs typeface="+mj-cs"/>
              </a:rPr>
              <a:t>Test de </a:t>
            </a:r>
            <a:r>
              <a:rPr lang="nl-BE" sz="2000" cap="small" dirty="0" err="1">
                <a:solidFill>
                  <a:srgbClr val="002060"/>
                </a:solidFill>
                <a:latin typeface="+mj-lt"/>
                <a:ea typeface="+mj-ea"/>
                <a:cs typeface="+mj-cs"/>
              </a:rPr>
              <a:t>jugement</a:t>
            </a:r>
            <a:r>
              <a:rPr lang="nl-BE" sz="2000" cap="small" dirty="0">
                <a:solidFill>
                  <a:srgbClr val="002060"/>
                </a:solidFill>
                <a:latin typeface="+mj-lt"/>
                <a:ea typeface="+mj-ea"/>
                <a:cs typeface="+mj-cs"/>
              </a:rPr>
              <a:t> </a:t>
            </a:r>
            <a:r>
              <a:rPr lang="nl-BE" sz="2000" cap="small" dirty="0" err="1">
                <a:solidFill>
                  <a:srgbClr val="002060"/>
                </a:solidFill>
                <a:latin typeface="+mj-lt"/>
                <a:ea typeface="+mj-ea"/>
                <a:cs typeface="+mj-cs"/>
              </a:rPr>
              <a:t>situationnel</a:t>
            </a:r>
            <a:r>
              <a:rPr lang="nl-BE" sz="2000" cap="small" dirty="0">
                <a:solidFill>
                  <a:srgbClr val="002060"/>
                </a:solidFill>
                <a:latin typeface="+mj-lt"/>
                <a:ea typeface="+mj-ea"/>
                <a:cs typeface="+mj-cs"/>
              </a:rPr>
              <a:t> : mise en </a:t>
            </a:r>
            <a:r>
              <a:rPr lang="nl-BE" sz="2000" cap="small" dirty="0" err="1">
                <a:solidFill>
                  <a:srgbClr val="002060"/>
                </a:solidFill>
                <a:latin typeface="+mj-lt"/>
                <a:ea typeface="+mj-ea"/>
                <a:cs typeface="+mj-cs"/>
              </a:rPr>
              <a:t>situation</a:t>
            </a:r>
            <a:r>
              <a:rPr lang="nl-BE" sz="2000" cap="small" dirty="0">
                <a:solidFill>
                  <a:srgbClr val="002060"/>
                </a:solidFill>
                <a:latin typeface="+mj-lt"/>
                <a:ea typeface="+mj-ea"/>
                <a:cs typeface="+mj-cs"/>
              </a:rPr>
              <a:t> </a:t>
            </a:r>
            <a:r>
              <a:rPr lang="nl-BE" sz="2000" cap="small" dirty="0" err="1">
                <a:solidFill>
                  <a:srgbClr val="002060"/>
                </a:solidFill>
                <a:latin typeface="+mj-lt"/>
                <a:ea typeface="+mj-ea"/>
                <a:cs typeface="+mj-cs"/>
              </a:rPr>
              <a:t>afin</a:t>
            </a:r>
            <a:r>
              <a:rPr lang="nl-BE" sz="2000" cap="small" dirty="0">
                <a:solidFill>
                  <a:srgbClr val="002060"/>
                </a:solidFill>
                <a:latin typeface="+mj-lt"/>
                <a:ea typeface="+mj-ea"/>
                <a:cs typeface="+mj-cs"/>
              </a:rPr>
              <a:t> </a:t>
            </a:r>
            <a:r>
              <a:rPr lang="nl-BE" sz="2000" cap="small" dirty="0" err="1">
                <a:solidFill>
                  <a:srgbClr val="002060"/>
                </a:solidFill>
                <a:latin typeface="+mj-lt"/>
                <a:ea typeface="+mj-ea"/>
                <a:cs typeface="+mj-cs"/>
              </a:rPr>
              <a:t>d’avoir</a:t>
            </a:r>
            <a:r>
              <a:rPr lang="nl-BE" sz="2000" cap="small" dirty="0">
                <a:solidFill>
                  <a:srgbClr val="002060"/>
                </a:solidFill>
                <a:latin typeface="+mj-lt"/>
                <a:ea typeface="+mj-ea"/>
                <a:cs typeface="+mj-cs"/>
              </a:rPr>
              <a:t> </a:t>
            </a:r>
            <a:r>
              <a:rPr lang="nl-BE" sz="2000" cap="small" dirty="0" err="1">
                <a:solidFill>
                  <a:srgbClr val="002060"/>
                </a:solidFill>
                <a:latin typeface="+mj-lt"/>
                <a:ea typeface="+mj-ea"/>
                <a:cs typeface="+mj-cs"/>
              </a:rPr>
              <a:t>un</a:t>
            </a:r>
            <a:r>
              <a:rPr lang="nl-BE" sz="2000" cap="small" dirty="0">
                <a:solidFill>
                  <a:srgbClr val="002060"/>
                </a:solidFill>
                <a:latin typeface="+mj-lt"/>
                <a:ea typeface="+mj-ea"/>
                <a:cs typeface="+mj-cs"/>
              </a:rPr>
              <a:t> </a:t>
            </a:r>
            <a:r>
              <a:rPr lang="nl-BE" sz="2000" cap="small" dirty="0" err="1">
                <a:solidFill>
                  <a:srgbClr val="002060"/>
                </a:solidFill>
                <a:latin typeface="+mj-lt"/>
                <a:ea typeface="+mj-ea"/>
                <a:cs typeface="+mj-cs"/>
              </a:rPr>
              <a:t>apercu</a:t>
            </a:r>
            <a:r>
              <a:rPr lang="nl-BE" sz="2000" cap="small" dirty="0">
                <a:solidFill>
                  <a:srgbClr val="002060"/>
                </a:solidFill>
                <a:latin typeface="+mj-lt"/>
                <a:ea typeface="+mj-ea"/>
                <a:cs typeface="+mj-cs"/>
              </a:rPr>
              <a:t> de la </a:t>
            </a:r>
            <a:r>
              <a:rPr lang="nl-BE" sz="2000" cap="small" dirty="0" err="1">
                <a:solidFill>
                  <a:srgbClr val="002060"/>
                </a:solidFill>
                <a:latin typeface="+mj-lt"/>
                <a:ea typeface="+mj-ea"/>
                <a:cs typeface="+mj-cs"/>
              </a:rPr>
              <a:t>capacité</a:t>
            </a:r>
            <a:r>
              <a:rPr lang="nl-BE" sz="2000" cap="small" dirty="0">
                <a:solidFill>
                  <a:srgbClr val="002060"/>
                </a:solidFill>
                <a:latin typeface="+mj-lt"/>
                <a:ea typeface="+mj-ea"/>
                <a:cs typeface="+mj-cs"/>
              </a:rPr>
              <a:t> de </a:t>
            </a:r>
            <a:r>
              <a:rPr lang="nl-BE" sz="2000" cap="small" dirty="0" err="1">
                <a:solidFill>
                  <a:srgbClr val="002060"/>
                </a:solidFill>
                <a:latin typeface="+mj-lt"/>
                <a:ea typeface="+mj-ea"/>
                <a:cs typeface="+mj-cs"/>
              </a:rPr>
              <a:t>jugement</a:t>
            </a:r>
            <a:r>
              <a:rPr lang="nl-BE" sz="2000" cap="small" dirty="0">
                <a:solidFill>
                  <a:srgbClr val="002060"/>
                </a:solidFill>
                <a:latin typeface="+mj-lt"/>
                <a:ea typeface="+mj-ea"/>
                <a:cs typeface="+mj-cs"/>
              </a:rPr>
              <a:t> et de </a:t>
            </a:r>
            <a:r>
              <a:rPr lang="nl-BE" sz="2000" cap="small" dirty="0" err="1">
                <a:solidFill>
                  <a:srgbClr val="002060"/>
                </a:solidFill>
                <a:latin typeface="+mj-lt"/>
                <a:ea typeface="+mj-ea"/>
                <a:cs typeface="+mj-cs"/>
              </a:rPr>
              <a:t>réaction</a:t>
            </a:r>
            <a:r>
              <a:rPr lang="nl-BE" sz="2000" cap="small" dirty="0">
                <a:solidFill>
                  <a:srgbClr val="002060"/>
                </a:solidFill>
                <a:latin typeface="+mj-lt"/>
                <a:ea typeface="+mj-ea"/>
                <a:cs typeface="+mj-cs"/>
              </a:rPr>
              <a:t> du </a:t>
            </a:r>
            <a:r>
              <a:rPr lang="nl-BE" sz="2000" cap="small" dirty="0" err="1">
                <a:solidFill>
                  <a:srgbClr val="002060"/>
                </a:solidFill>
                <a:latin typeface="+mj-lt"/>
                <a:ea typeface="+mj-ea"/>
                <a:cs typeface="+mj-cs"/>
              </a:rPr>
              <a:t>candidat</a:t>
            </a:r>
            <a:r>
              <a:rPr lang="nl-BE" sz="2000" cap="small" dirty="0">
                <a:solidFill>
                  <a:srgbClr val="002060"/>
                </a:solidFill>
                <a:latin typeface="+mj-lt"/>
                <a:ea typeface="+mj-ea"/>
                <a:cs typeface="+mj-cs"/>
              </a:rPr>
              <a:t> dans </a:t>
            </a:r>
            <a:r>
              <a:rPr lang="nl-BE" sz="2000" cap="small" dirty="0" err="1">
                <a:solidFill>
                  <a:srgbClr val="002060"/>
                </a:solidFill>
                <a:latin typeface="+mj-lt"/>
                <a:ea typeface="+mj-ea"/>
                <a:cs typeface="+mj-cs"/>
              </a:rPr>
              <a:t>un</a:t>
            </a:r>
            <a:r>
              <a:rPr lang="nl-BE" sz="2000" cap="small" dirty="0">
                <a:solidFill>
                  <a:srgbClr val="002060"/>
                </a:solidFill>
                <a:latin typeface="+mj-lt"/>
                <a:ea typeface="+mj-ea"/>
                <a:cs typeface="+mj-cs"/>
              </a:rPr>
              <a:t> </a:t>
            </a:r>
            <a:r>
              <a:rPr lang="nl-BE" sz="2000" cap="small" dirty="0" err="1">
                <a:solidFill>
                  <a:srgbClr val="002060"/>
                </a:solidFill>
                <a:latin typeface="+mj-lt"/>
                <a:ea typeface="+mj-ea"/>
                <a:cs typeface="+mj-cs"/>
              </a:rPr>
              <a:t>contexte</a:t>
            </a:r>
            <a:r>
              <a:rPr lang="nl-BE" sz="2000" cap="small" dirty="0">
                <a:solidFill>
                  <a:srgbClr val="002060"/>
                </a:solidFill>
                <a:latin typeface="+mj-lt"/>
                <a:ea typeface="+mj-ea"/>
                <a:cs typeface="+mj-cs"/>
              </a:rPr>
              <a:t> </a:t>
            </a:r>
            <a:r>
              <a:rPr lang="nl-BE" sz="2000" cap="small" dirty="0" err="1">
                <a:solidFill>
                  <a:srgbClr val="002060"/>
                </a:solidFill>
                <a:latin typeface="+mj-lt"/>
                <a:ea typeface="+mj-ea"/>
                <a:cs typeface="+mj-cs"/>
              </a:rPr>
              <a:t>donné</a:t>
            </a:r>
            <a:endParaRPr lang="nl-BE" sz="2000" cap="small" dirty="0">
              <a:solidFill>
                <a:srgbClr val="002060"/>
              </a:solidFill>
              <a:latin typeface="+mj-lt"/>
              <a:ea typeface="+mj-ea"/>
              <a:cs typeface="+mj-cs"/>
            </a:endParaRPr>
          </a:p>
          <a:p>
            <a:pPr marL="0" indent="0">
              <a:buNone/>
            </a:pPr>
            <a:endParaRPr lang="nl-BE" sz="2800" cap="small" dirty="0">
              <a:solidFill>
                <a:srgbClr val="002060"/>
              </a:solidFill>
              <a:latin typeface="+mj-lt"/>
              <a:ea typeface="+mj-ea"/>
              <a:cs typeface="+mj-cs"/>
            </a:endParaRPr>
          </a:p>
          <a:p>
            <a:pPr marL="457200" lvl="1" indent="0">
              <a:buNone/>
            </a:pPr>
            <a:endParaRPr lang="nl-BE" dirty="0"/>
          </a:p>
        </p:txBody>
      </p:sp>
    </p:spTree>
    <p:extLst>
      <p:ext uri="{BB962C8B-B14F-4D97-AF65-F5344CB8AC3E}">
        <p14:creationId xmlns:p14="http://schemas.microsoft.com/office/powerpoint/2010/main" val="1868987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6539592-8F97-44AA-9750-1A0B428AA1EB}"/>
              </a:ext>
            </a:extLst>
          </p:cNvPr>
          <p:cNvSpPr>
            <a:spLocks noGrp="1"/>
          </p:cNvSpPr>
          <p:nvPr>
            <p:ph idx="1"/>
          </p:nvPr>
        </p:nvSpPr>
        <p:spPr/>
        <p:txBody>
          <a:bodyPr/>
          <a:lstStyle/>
          <a:p>
            <a:pPr marL="0" indent="0" algn="ctr">
              <a:buNone/>
            </a:pPr>
            <a:r>
              <a:rPr lang="nl-BE" sz="3600" cap="small" dirty="0">
                <a:solidFill>
                  <a:srgbClr val="FF0000"/>
                </a:solidFill>
                <a:latin typeface="+mj-lt"/>
                <a:ea typeface="+mj-ea"/>
                <a:cs typeface="+mj-cs"/>
              </a:rPr>
              <a:t>ATTENTION : </a:t>
            </a:r>
          </a:p>
          <a:p>
            <a:pPr marL="0" indent="0" algn="ctr">
              <a:buNone/>
            </a:pPr>
            <a:r>
              <a:rPr lang="nl-BE" sz="3200" b="1" u="sng" cap="small" dirty="0" err="1">
                <a:solidFill>
                  <a:srgbClr val="002060"/>
                </a:solidFill>
                <a:latin typeface="+mj-lt"/>
                <a:ea typeface="+mj-ea"/>
                <a:cs typeface="+mj-cs"/>
              </a:rPr>
              <a:t>il</a:t>
            </a:r>
            <a:r>
              <a:rPr lang="nl-BE" sz="3200" b="1" u="sng" cap="small" dirty="0">
                <a:solidFill>
                  <a:srgbClr val="002060"/>
                </a:solidFill>
                <a:latin typeface="+mj-lt"/>
                <a:ea typeface="+mj-ea"/>
                <a:cs typeface="+mj-cs"/>
              </a:rPr>
              <a:t> </a:t>
            </a:r>
            <a:r>
              <a:rPr lang="nl-BE" sz="3200" b="1" u="sng" cap="small" dirty="0" err="1">
                <a:solidFill>
                  <a:srgbClr val="002060"/>
                </a:solidFill>
                <a:latin typeface="+mj-lt"/>
                <a:ea typeface="+mj-ea"/>
                <a:cs typeface="+mj-cs"/>
              </a:rPr>
              <a:t>est</a:t>
            </a:r>
            <a:r>
              <a:rPr lang="nl-BE" sz="3200" b="1" u="sng" cap="small" dirty="0">
                <a:solidFill>
                  <a:srgbClr val="002060"/>
                </a:solidFill>
                <a:latin typeface="+mj-lt"/>
                <a:ea typeface="+mj-ea"/>
                <a:cs typeface="+mj-cs"/>
              </a:rPr>
              <a:t> </a:t>
            </a:r>
            <a:r>
              <a:rPr lang="nl-BE" sz="3200" b="1" u="sng" cap="small" dirty="0" err="1">
                <a:solidFill>
                  <a:srgbClr val="002060"/>
                </a:solidFill>
                <a:latin typeface="+mj-lt"/>
                <a:ea typeface="+mj-ea"/>
                <a:cs typeface="+mj-cs"/>
              </a:rPr>
              <a:t>impératif</a:t>
            </a:r>
            <a:r>
              <a:rPr lang="nl-BE" sz="3200" b="1" u="sng" cap="small" dirty="0">
                <a:solidFill>
                  <a:srgbClr val="002060"/>
                </a:solidFill>
                <a:latin typeface="+mj-lt"/>
                <a:ea typeface="+mj-ea"/>
                <a:cs typeface="+mj-cs"/>
              </a:rPr>
              <a:t> que ces tests </a:t>
            </a:r>
            <a:r>
              <a:rPr lang="nl-BE" sz="3200" b="1" u="sng" cap="small" dirty="0" err="1">
                <a:solidFill>
                  <a:srgbClr val="002060"/>
                </a:solidFill>
                <a:latin typeface="+mj-lt"/>
                <a:ea typeface="+mj-ea"/>
                <a:cs typeface="+mj-cs"/>
              </a:rPr>
              <a:t>soient</a:t>
            </a:r>
            <a:r>
              <a:rPr lang="nl-BE" sz="3200" b="1" u="sng" cap="small" dirty="0">
                <a:solidFill>
                  <a:srgbClr val="002060"/>
                </a:solidFill>
                <a:latin typeface="+mj-lt"/>
                <a:ea typeface="+mj-ea"/>
                <a:cs typeface="+mj-cs"/>
              </a:rPr>
              <a:t> </a:t>
            </a:r>
            <a:r>
              <a:rPr lang="nl-BE" sz="3200" b="1" u="sng" cap="small" dirty="0" err="1">
                <a:solidFill>
                  <a:srgbClr val="002060"/>
                </a:solidFill>
                <a:latin typeface="+mj-lt"/>
                <a:ea typeface="+mj-ea"/>
                <a:cs typeface="+mj-cs"/>
              </a:rPr>
              <a:t>effectués</a:t>
            </a:r>
            <a:r>
              <a:rPr lang="nl-BE" sz="3200" b="1" u="sng" cap="small" dirty="0">
                <a:solidFill>
                  <a:srgbClr val="002060"/>
                </a:solidFill>
                <a:latin typeface="+mj-lt"/>
                <a:ea typeface="+mj-ea"/>
                <a:cs typeface="+mj-cs"/>
              </a:rPr>
              <a:t> dans les </a:t>
            </a:r>
            <a:r>
              <a:rPr lang="nl-BE" sz="3200" b="1" u="sng" cap="small" dirty="0" err="1">
                <a:solidFill>
                  <a:srgbClr val="002060"/>
                </a:solidFill>
                <a:latin typeface="+mj-lt"/>
                <a:ea typeface="+mj-ea"/>
                <a:cs typeface="+mj-cs"/>
              </a:rPr>
              <a:t>délais</a:t>
            </a:r>
            <a:r>
              <a:rPr lang="nl-BE" sz="3200" b="1" u="sng" cap="small" dirty="0">
                <a:solidFill>
                  <a:srgbClr val="002060"/>
                </a:solidFill>
                <a:latin typeface="+mj-lt"/>
                <a:ea typeface="+mj-ea"/>
                <a:cs typeface="+mj-cs"/>
              </a:rPr>
              <a:t> </a:t>
            </a:r>
            <a:r>
              <a:rPr lang="nl-BE" sz="3200" b="1" u="sng" cap="small" dirty="0" err="1">
                <a:solidFill>
                  <a:srgbClr val="002060"/>
                </a:solidFill>
                <a:latin typeface="+mj-lt"/>
                <a:ea typeface="+mj-ea"/>
                <a:cs typeface="+mj-cs"/>
              </a:rPr>
              <a:t>imposés</a:t>
            </a:r>
            <a:r>
              <a:rPr lang="nl-BE" sz="3200" b="1" u="sng" cap="small" dirty="0">
                <a:solidFill>
                  <a:srgbClr val="002060"/>
                </a:solidFill>
                <a:latin typeface="+mj-lt"/>
                <a:ea typeface="+mj-ea"/>
                <a:cs typeface="+mj-cs"/>
              </a:rPr>
              <a:t> pour que </a:t>
            </a:r>
            <a:r>
              <a:rPr lang="nl-BE" sz="3200" b="1" u="sng" cap="small" dirty="0" err="1">
                <a:solidFill>
                  <a:srgbClr val="002060"/>
                </a:solidFill>
                <a:latin typeface="+mj-lt"/>
                <a:ea typeface="+mj-ea"/>
                <a:cs typeface="+mj-cs"/>
              </a:rPr>
              <a:t>votre</a:t>
            </a:r>
            <a:r>
              <a:rPr lang="nl-BE" sz="3200" b="1" u="sng" cap="small" dirty="0">
                <a:solidFill>
                  <a:srgbClr val="002060"/>
                </a:solidFill>
                <a:latin typeface="+mj-lt"/>
                <a:ea typeface="+mj-ea"/>
                <a:cs typeface="+mj-cs"/>
              </a:rPr>
              <a:t> dossier soit complet </a:t>
            </a:r>
            <a:r>
              <a:rPr lang="nl-BE" sz="3200" b="1" u="sng" cap="small" dirty="0" err="1">
                <a:solidFill>
                  <a:srgbClr val="002060"/>
                </a:solidFill>
                <a:latin typeface="+mj-lt"/>
                <a:ea typeface="+mj-ea"/>
                <a:cs typeface="+mj-cs"/>
              </a:rPr>
              <a:t>le</a:t>
            </a:r>
            <a:r>
              <a:rPr lang="nl-BE" sz="3200" b="1" u="sng" cap="small" dirty="0">
                <a:solidFill>
                  <a:srgbClr val="002060"/>
                </a:solidFill>
                <a:latin typeface="+mj-lt"/>
                <a:ea typeface="+mj-ea"/>
                <a:cs typeface="+mj-cs"/>
              </a:rPr>
              <a:t> jour de la </a:t>
            </a:r>
            <a:r>
              <a:rPr lang="nl-BE" sz="3200" b="1" u="sng" cap="small" dirty="0" err="1">
                <a:solidFill>
                  <a:srgbClr val="002060"/>
                </a:solidFill>
                <a:latin typeface="+mj-lt"/>
                <a:ea typeface="+mj-ea"/>
                <a:cs typeface="+mj-cs"/>
              </a:rPr>
              <a:t>personnalité</a:t>
            </a:r>
            <a:endParaRPr lang="nl-BE" sz="3200" b="1" u="sng" cap="small" dirty="0">
              <a:solidFill>
                <a:srgbClr val="002060"/>
              </a:solidFill>
              <a:latin typeface="+mj-lt"/>
              <a:ea typeface="+mj-ea"/>
              <a:cs typeface="+mj-cs"/>
            </a:endParaRPr>
          </a:p>
          <a:p>
            <a:pPr marL="0" indent="0">
              <a:buNone/>
            </a:pPr>
            <a:endParaRPr lang="nl-BE" sz="3200" b="1" u="sng" cap="small" dirty="0">
              <a:solidFill>
                <a:srgbClr val="002060"/>
              </a:solidFill>
              <a:latin typeface="+mj-lt"/>
              <a:ea typeface="+mj-ea"/>
              <a:cs typeface="+mj-cs"/>
            </a:endParaRPr>
          </a:p>
          <a:p>
            <a:pPr marL="0" indent="0">
              <a:buNone/>
            </a:pPr>
            <a:r>
              <a:rPr lang="nl-BE" cap="small" dirty="0" err="1">
                <a:solidFill>
                  <a:srgbClr val="002060"/>
                </a:solidFill>
                <a:latin typeface="+mj-lt"/>
                <a:ea typeface="+mj-ea"/>
                <a:cs typeface="+mj-cs"/>
              </a:rPr>
              <a:t>Il</a:t>
            </a:r>
            <a:r>
              <a:rPr lang="nl-BE" cap="small" dirty="0">
                <a:solidFill>
                  <a:srgbClr val="002060"/>
                </a:solidFill>
                <a:latin typeface="+mj-lt"/>
                <a:ea typeface="+mj-ea"/>
                <a:cs typeface="+mj-cs"/>
              </a:rPr>
              <a:t> </a:t>
            </a:r>
            <a:r>
              <a:rPr lang="nl-BE" cap="small" dirty="0" err="1">
                <a:solidFill>
                  <a:srgbClr val="002060"/>
                </a:solidFill>
                <a:latin typeface="+mj-lt"/>
                <a:ea typeface="+mj-ea"/>
                <a:cs typeface="+mj-cs"/>
              </a:rPr>
              <a:t>est</a:t>
            </a:r>
            <a:r>
              <a:rPr lang="nl-BE" cap="small" dirty="0">
                <a:solidFill>
                  <a:srgbClr val="002060"/>
                </a:solidFill>
                <a:latin typeface="+mj-lt"/>
                <a:ea typeface="+mj-ea"/>
                <a:cs typeface="+mj-cs"/>
              </a:rPr>
              <a:t> </a:t>
            </a:r>
            <a:r>
              <a:rPr lang="nl-BE" cap="small" dirty="0" err="1">
                <a:solidFill>
                  <a:srgbClr val="002060"/>
                </a:solidFill>
                <a:latin typeface="+mj-lt"/>
                <a:ea typeface="+mj-ea"/>
                <a:cs typeface="+mj-cs"/>
              </a:rPr>
              <a:t>inutile</a:t>
            </a:r>
            <a:r>
              <a:rPr lang="nl-BE" cap="small" dirty="0">
                <a:solidFill>
                  <a:srgbClr val="002060"/>
                </a:solidFill>
                <a:latin typeface="+mj-lt"/>
                <a:ea typeface="+mj-ea"/>
                <a:cs typeface="+mj-cs"/>
              </a:rPr>
              <a:t> de </a:t>
            </a:r>
            <a:r>
              <a:rPr lang="nl-BE" cap="small" dirty="0" err="1">
                <a:solidFill>
                  <a:srgbClr val="002060"/>
                </a:solidFill>
                <a:latin typeface="+mj-lt"/>
                <a:ea typeface="+mj-ea"/>
                <a:cs typeface="+mj-cs"/>
              </a:rPr>
              <a:t>vous</a:t>
            </a:r>
            <a:r>
              <a:rPr lang="nl-BE" cap="small" dirty="0">
                <a:solidFill>
                  <a:srgbClr val="002060"/>
                </a:solidFill>
                <a:latin typeface="+mj-lt"/>
                <a:ea typeface="+mj-ea"/>
                <a:cs typeface="+mj-cs"/>
              </a:rPr>
              <a:t> présenter à la </a:t>
            </a:r>
            <a:r>
              <a:rPr lang="nl-BE" cap="small" dirty="0" err="1">
                <a:solidFill>
                  <a:srgbClr val="002060"/>
                </a:solidFill>
                <a:latin typeface="+mj-lt"/>
                <a:ea typeface="+mj-ea"/>
                <a:cs typeface="+mj-cs"/>
              </a:rPr>
              <a:t>journée</a:t>
            </a:r>
            <a:r>
              <a:rPr lang="nl-BE" cap="small" dirty="0">
                <a:solidFill>
                  <a:srgbClr val="002060"/>
                </a:solidFill>
                <a:latin typeface="+mj-lt"/>
                <a:ea typeface="+mj-ea"/>
                <a:cs typeface="+mj-cs"/>
              </a:rPr>
              <a:t> de </a:t>
            </a:r>
            <a:r>
              <a:rPr lang="nl-BE" cap="small" dirty="0" err="1">
                <a:solidFill>
                  <a:srgbClr val="002060"/>
                </a:solidFill>
                <a:latin typeface="+mj-lt"/>
                <a:ea typeface="+mj-ea"/>
                <a:cs typeface="+mj-cs"/>
              </a:rPr>
              <a:t>personnalité</a:t>
            </a:r>
            <a:r>
              <a:rPr lang="nl-BE" cap="small" dirty="0">
                <a:solidFill>
                  <a:srgbClr val="002060"/>
                </a:solidFill>
                <a:latin typeface="+mj-lt"/>
                <a:ea typeface="+mj-ea"/>
                <a:cs typeface="+mj-cs"/>
              </a:rPr>
              <a:t> si </a:t>
            </a:r>
            <a:r>
              <a:rPr lang="nl-BE" cap="small" dirty="0" err="1">
                <a:solidFill>
                  <a:srgbClr val="002060"/>
                </a:solidFill>
                <a:latin typeface="+mj-lt"/>
                <a:ea typeface="+mj-ea"/>
                <a:cs typeface="+mj-cs"/>
              </a:rPr>
              <a:t>vous</a:t>
            </a:r>
            <a:r>
              <a:rPr lang="nl-BE" cap="small" dirty="0">
                <a:solidFill>
                  <a:srgbClr val="002060"/>
                </a:solidFill>
                <a:latin typeface="+mj-lt"/>
                <a:ea typeface="+mj-ea"/>
                <a:cs typeface="+mj-cs"/>
              </a:rPr>
              <a:t> </a:t>
            </a:r>
            <a:r>
              <a:rPr lang="nl-BE" cap="small" dirty="0" err="1">
                <a:solidFill>
                  <a:srgbClr val="002060"/>
                </a:solidFill>
                <a:latin typeface="+mj-lt"/>
                <a:ea typeface="+mj-ea"/>
                <a:cs typeface="+mj-cs"/>
              </a:rPr>
              <a:t>n’avez</a:t>
            </a:r>
            <a:r>
              <a:rPr lang="nl-BE" cap="small" dirty="0">
                <a:solidFill>
                  <a:srgbClr val="002060"/>
                </a:solidFill>
                <a:latin typeface="+mj-lt"/>
                <a:ea typeface="+mj-ea"/>
                <a:cs typeface="+mj-cs"/>
              </a:rPr>
              <a:t> pas passé ces tests</a:t>
            </a:r>
            <a:endParaRPr lang="nl-BE" sz="3200" cap="small" dirty="0">
              <a:solidFill>
                <a:srgbClr val="002060"/>
              </a:solidFill>
              <a:latin typeface="+mj-lt"/>
              <a:ea typeface="+mj-ea"/>
              <a:cs typeface="+mj-cs"/>
            </a:endParaRPr>
          </a:p>
          <a:p>
            <a:endParaRPr lang="fr-BE" dirty="0"/>
          </a:p>
        </p:txBody>
      </p:sp>
    </p:spTree>
    <p:extLst>
      <p:ext uri="{BB962C8B-B14F-4D97-AF65-F5344CB8AC3E}">
        <p14:creationId xmlns:p14="http://schemas.microsoft.com/office/powerpoint/2010/main" val="2477712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8F0EAAA-2F0B-4FFA-A2C7-B2B9CD3D811F}"/>
              </a:ext>
            </a:extLst>
          </p:cNvPr>
          <p:cNvSpPr>
            <a:spLocks noGrp="1"/>
          </p:cNvSpPr>
          <p:nvPr>
            <p:ph idx="1"/>
          </p:nvPr>
        </p:nvSpPr>
        <p:spPr>
          <a:xfrm>
            <a:off x="795867" y="262468"/>
            <a:ext cx="10972801" cy="4525963"/>
          </a:xfrm>
        </p:spPr>
        <p:txBody>
          <a:bodyPr/>
          <a:lstStyle/>
          <a:p>
            <a:pPr>
              <a:buFont typeface="Wingdings" panose="05000000000000000000" pitchFamily="2" charset="2"/>
              <a:buChar char="Ø"/>
            </a:pPr>
            <a:endParaRPr lang="nl-BE" sz="2800" cap="small" dirty="0">
              <a:solidFill>
                <a:srgbClr val="002060"/>
              </a:solidFill>
              <a:latin typeface="+mj-lt"/>
              <a:ea typeface="+mj-ea"/>
              <a:cs typeface="+mj-cs"/>
            </a:endParaRPr>
          </a:p>
          <a:p>
            <a:pPr>
              <a:buFont typeface="Wingdings" panose="05000000000000000000" pitchFamily="2" charset="2"/>
              <a:buChar char="Ø"/>
            </a:pPr>
            <a:r>
              <a:rPr lang="nl-BE" sz="2800" cap="small" dirty="0">
                <a:solidFill>
                  <a:srgbClr val="002060"/>
                </a:solidFill>
                <a:latin typeface="+mj-lt"/>
                <a:ea typeface="+mj-ea"/>
                <a:cs typeface="+mj-cs"/>
              </a:rPr>
              <a:t> But de la demi-</a:t>
            </a:r>
            <a:r>
              <a:rPr lang="nl-BE" sz="2800" cap="small" dirty="0" err="1">
                <a:solidFill>
                  <a:srgbClr val="002060"/>
                </a:solidFill>
                <a:latin typeface="+mj-lt"/>
                <a:ea typeface="+mj-ea"/>
                <a:cs typeface="+mj-cs"/>
              </a:rPr>
              <a:t>journée</a:t>
            </a:r>
            <a:r>
              <a:rPr lang="nl-BE" sz="2800" cap="small" dirty="0">
                <a:solidFill>
                  <a:srgbClr val="002060"/>
                </a:solidFill>
                <a:latin typeface="+mj-lt"/>
                <a:ea typeface="+mj-ea"/>
                <a:cs typeface="+mj-cs"/>
              </a:rPr>
              <a:t> de </a:t>
            </a:r>
            <a:r>
              <a:rPr lang="nl-BE" sz="2800" cap="small" dirty="0" err="1">
                <a:solidFill>
                  <a:srgbClr val="002060"/>
                </a:solidFill>
                <a:latin typeface="+mj-lt"/>
                <a:ea typeface="+mj-ea"/>
                <a:cs typeface="+mj-cs"/>
              </a:rPr>
              <a:t>personnalité</a:t>
            </a:r>
            <a:r>
              <a:rPr lang="nl-BE" sz="2800" cap="small" dirty="0">
                <a:solidFill>
                  <a:srgbClr val="002060"/>
                </a:solidFill>
                <a:latin typeface="+mj-lt"/>
                <a:ea typeface="+mj-ea"/>
                <a:cs typeface="+mj-cs"/>
              </a:rPr>
              <a:t> : </a:t>
            </a:r>
            <a:r>
              <a:rPr lang="nl-BE" sz="2400" cap="small" dirty="0" err="1">
                <a:solidFill>
                  <a:srgbClr val="002060"/>
                </a:solidFill>
                <a:latin typeface="+mj-lt"/>
                <a:ea typeface="+mj-ea"/>
                <a:cs typeface="+mj-cs"/>
              </a:rPr>
              <a:t>mesurer</a:t>
            </a:r>
            <a:r>
              <a:rPr lang="nl-BE" sz="2400" cap="small" dirty="0">
                <a:solidFill>
                  <a:srgbClr val="002060"/>
                </a:solidFill>
                <a:latin typeface="+mj-lt"/>
                <a:ea typeface="+mj-ea"/>
                <a:cs typeface="+mj-cs"/>
              </a:rPr>
              <a:t> les </a:t>
            </a:r>
            <a:r>
              <a:rPr lang="nl-BE" sz="2400" cap="small" dirty="0" err="1">
                <a:solidFill>
                  <a:srgbClr val="002060"/>
                </a:solidFill>
                <a:latin typeface="+mj-lt"/>
                <a:ea typeface="+mj-ea"/>
                <a:cs typeface="+mj-cs"/>
              </a:rPr>
              <a:t>compétences</a:t>
            </a:r>
            <a:r>
              <a:rPr lang="nl-BE" sz="2400" cap="small" dirty="0">
                <a:solidFill>
                  <a:srgbClr val="002060"/>
                </a:solidFill>
                <a:latin typeface="+mj-lt"/>
                <a:ea typeface="+mj-ea"/>
                <a:cs typeface="+mj-cs"/>
              </a:rPr>
              <a:t> du </a:t>
            </a:r>
            <a:r>
              <a:rPr lang="nl-BE" sz="2400" cap="small" dirty="0" err="1">
                <a:solidFill>
                  <a:srgbClr val="002060"/>
                </a:solidFill>
                <a:latin typeface="+mj-lt"/>
                <a:ea typeface="+mj-ea"/>
                <a:cs typeface="+mj-cs"/>
              </a:rPr>
              <a:t>profil</a:t>
            </a:r>
            <a:r>
              <a:rPr lang="nl-BE" sz="2400" cap="small" dirty="0">
                <a:solidFill>
                  <a:srgbClr val="002060"/>
                </a:solidFill>
                <a:latin typeface="+mj-lt"/>
                <a:ea typeface="+mj-ea"/>
                <a:cs typeface="+mj-cs"/>
              </a:rPr>
              <a:t> CMS par </a:t>
            </a:r>
            <a:r>
              <a:rPr lang="nl-BE" sz="2400" cap="small" dirty="0" err="1">
                <a:solidFill>
                  <a:srgbClr val="002060"/>
                </a:solidFill>
                <a:latin typeface="+mj-lt"/>
                <a:ea typeface="+mj-ea"/>
                <a:cs typeface="+mj-cs"/>
              </a:rPr>
              <a:t>un</a:t>
            </a:r>
            <a:r>
              <a:rPr lang="nl-BE" sz="2400" cap="small" dirty="0">
                <a:solidFill>
                  <a:srgbClr val="002060"/>
                </a:solidFill>
                <a:latin typeface="+mj-lt"/>
                <a:ea typeface="+mj-ea"/>
                <a:cs typeface="+mj-cs"/>
              </a:rPr>
              <a:t> </a:t>
            </a:r>
            <a:r>
              <a:rPr lang="nl-BE" sz="2400" cap="small" dirty="0" err="1">
                <a:solidFill>
                  <a:srgbClr val="002060"/>
                </a:solidFill>
                <a:latin typeface="+mj-lt"/>
                <a:ea typeface="+mj-ea"/>
                <a:cs typeface="+mj-cs"/>
              </a:rPr>
              <a:t>entretien</a:t>
            </a:r>
            <a:r>
              <a:rPr lang="nl-BE" sz="2400" cap="small" dirty="0">
                <a:solidFill>
                  <a:srgbClr val="002060"/>
                </a:solidFill>
                <a:latin typeface="+mj-lt"/>
                <a:ea typeface="+mj-ea"/>
                <a:cs typeface="+mj-cs"/>
              </a:rPr>
              <a:t> semi-</a:t>
            </a:r>
            <a:r>
              <a:rPr lang="nl-BE" sz="2400" cap="small" dirty="0" err="1">
                <a:solidFill>
                  <a:srgbClr val="002060"/>
                </a:solidFill>
                <a:latin typeface="+mj-lt"/>
                <a:ea typeface="+mj-ea"/>
                <a:cs typeface="+mj-cs"/>
              </a:rPr>
              <a:t>structuré</a:t>
            </a:r>
            <a:endParaRPr lang="nl-BE" sz="2400" cap="small" dirty="0">
              <a:solidFill>
                <a:srgbClr val="002060"/>
              </a:solidFill>
              <a:latin typeface="+mj-lt"/>
              <a:ea typeface="+mj-ea"/>
              <a:cs typeface="+mj-cs"/>
            </a:endParaRPr>
          </a:p>
          <a:p>
            <a:pPr>
              <a:buFont typeface="Wingdings" panose="05000000000000000000" pitchFamily="2" charset="2"/>
              <a:buChar char="Ø"/>
            </a:pPr>
            <a:endParaRPr lang="nl-BE" sz="2400" cap="small" dirty="0">
              <a:solidFill>
                <a:srgbClr val="002060"/>
              </a:solidFill>
              <a:latin typeface="+mj-lt"/>
              <a:ea typeface="+mj-ea"/>
              <a:cs typeface="+mj-cs"/>
            </a:endParaRPr>
          </a:p>
          <a:p>
            <a:pPr>
              <a:buFont typeface="Wingdings" panose="05000000000000000000" pitchFamily="2" charset="2"/>
              <a:buChar char="Ø"/>
            </a:pPr>
            <a:r>
              <a:rPr lang="nl-BE" sz="2400" cap="small" dirty="0">
                <a:solidFill>
                  <a:srgbClr val="002060"/>
                </a:solidFill>
                <a:latin typeface="+mj-lt"/>
                <a:ea typeface="+mj-ea"/>
                <a:cs typeface="+mj-cs"/>
              </a:rPr>
              <a:t>Pour </a:t>
            </a:r>
            <a:r>
              <a:rPr lang="nl-BE" sz="2400" cap="small" dirty="0" err="1">
                <a:solidFill>
                  <a:srgbClr val="002060"/>
                </a:solidFill>
                <a:latin typeface="+mj-lt"/>
                <a:ea typeface="+mj-ea"/>
                <a:cs typeface="+mj-cs"/>
              </a:rPr>
              <a:t>cela</a:t>
            </a:r>
            <a:r>
              <a:rPr lang="nl-BE" sz="2400" cap="small" dirty="0">
                <a:solidFill>
                  <a:srgbClr val="002060"/>
                </a:solidFill>
                <a:latin typeface="+mj-lt"/>
                <a:ea typeface="+mj-ea"/>
                <a:cs typeface="+mj-cs"/>
              </a:rPr>
              <a:t>, </a:t>
            </a:r>
            <a:r>
              <a:rPr lang="nl-BE" sz="2400" cap="small" dirty="0" err="1">
                <a:solidFill>
                  <a:srgbClr val="002060"/>
                </a:solidFill>
                <a:latin typeface="+mj-lt"/>
                <a:ea typeface="+mj-ea"/>
                <a:cs typeface="+mj-cs"/>
              </a:rPr>
              <a:t>l’assesseur</a:t>
            </a:r>
            <a:r>
              <a:rPr lang="nl-BE" sz="2400" cap="small" dirty="0">
                <a:solidFill>
                  <a:srgbClr val="002060"/>
                </a:solidFill>
                <a:latin typeface="+mj-lt"/>
                <a:ea typeface="+mj-ea"/>
                <a:cs typeface="+mj-cs"/>
              </a:rPr>
              <a:t> aura en sa </a:t>
            </a:r>
            <a:r>
              <a:rPr lang="nl-BE" sz="2400" cap="small" dirty="0" err="1">
                <a:solidFill>
                  <a:srgbClr val="002060"/>
                </a:solidFill>
                <a:latin typeface="+mj-lt"/>
                <a:ea typeface="+mj-ea"/>
                <a:cs typeface="+mj-cs"/>
              </a:rPr>
              <a:t>possession</a:t>
            </a:r>
            <a:r>
              <a:rPr lang="nl-BE" sz="2400" cap="small" dirty="0">
                <a:solidFill>
                  <a:srgbClr val="002060"/>
                </a:solidFill>
                <a:latin typeface="+mj-lt"/>
                <a:ea typeface="+mj-ea"/>
                <a:cs typeface="+mj-cs"/>
              </a:rPr>
              <a:t> </a:t>
            </a:r>
          </a:p>
          <a:p>
            <a:pPr marL="0" indent="0">
              <a:buNone/>
            </a:pPr>
            <a:endParaRPr lang="nl-BE" sz="800" cap="small" dirty="0">
              <a:solidFill>
                <a:srgbClr val="002060"/>
              </a:solidFill>
              <a:latin typeface="+mj-lt"/>
              <a:ea typeface="+mj-ea"/>
              <a:cs typeface="+mj-cs"/>
            </a:endParaRPr>
          </a:p>
          <a:p>
            <a:pPr lvl="1">
              <a:buFont typeface="Arial" panose="020B0604020202020204" pitchFamily="34" charset="0"/>
              <a:buChar char="•"/>
            </a:pPr>
            <a:r>
              <a:rPr lang="nl-BE" sz="2400" cap="small" dirty="0" err="1">
                <a:solidFill>
                  <a:srgbClr val="002060"/>
                </a:solidFill>
                <a:latin typeface="+mj-lt"/>
                <a:ea typeface="+mj-ea"/>
                <a:cs typeface="+mj-cs"/>
              </a:rPr>
              <a:t>Votre</a:t>
            </a:r>
            <a:r>
              <a:rPr lang="nl-BE" sz="2400" cap="small" dirty="0">
                <a:solidFill>
                  <a:srgbClr val="002060"/>
                </a:solidFill>
                <a:latin typeface="+mj-lt"/>
                <a:ea typeface="+mj-ea"/>
                <a:cs typeface="+mj-cs"/>
              </a:rPr>
              <a:t> questionnaire </a:t>
            </a:r>
            <a:r>
              <a:rPr lang="nl-BE" sz="2400" cap="small" dirty="0" err="1">
                <a:solidFill>
                  <a:srgbClr val="002060"/>
                </a:solidFill>
                <a:latin typeface="+mj-lt"/>
                <a:ea typeface="+mj-ea"/>
                <a:cs typeface="+mj-cs"/>
              </a:rPr>
              <a:t>biographique</a:t>
            </a:r>
            <a:r>
              <a:rPr lang="nl-BE" sz="2400" cap="small" dirty="0">
                <a:solidFill>
                  <a:srgbClr val="002060"/>
                </a:solidFill>
                <a:latin typeface="+mj-lt"/>
                <a:ea typeface="+mj-ea"/>
                <a:cs typeface="+mj-cs"/>
              </a:rPr>
              <a:t> (complété en </a:t>
            </a:r>
            <a:r>
              <a:rPr lang="nl-BE" sz="2400" cap="small" dirty="0" err="1">
                <a:solidFill>
                  <a:srgbClr val="002060"/>
                </a:solidFill>
                <a:latin typeface="+mj-lt"/>
                <a:ea typeface="+mj-ea"/>
                <a:cs typeface="+mj-cs"/>
              </a:rPr>
              <a:t>ligne</a:t>
            </a:r>
            <a:r>
              <a:rPr lang="nl-BE" sz="2400" cap="small" dirty="0">
                <a:solidFill>
                  <a:srgbClr val="002060"/>
                </a:solidFill>
                <a:latin typeface="+mj-lt"/>
                <a:ea typeface="+mj-ea"/>
                <a:cs typeface="+mj-cs"/>
              </a:rPr>
              <a:t> à </a:t>
            </a:r>
            <a:r>
              <a:rPr lang="nl-BE" sz="2400" cap="small" dirty="0" err="1">
                <a:solidFill>
                  <a:srgbClr val="002060"/>
                </a:solidFill>
                <a:latin typeface="+mj-lt"/>
                <a:ea typeface="+mj-ea"/>
                <a:cs typeface="+mj-cs"/>
              </a:rPr>
              <a:t>domicile</a:t>
            </a:r>
            <a:r>
              <a:rPr lang="nl-BE" sz="2400" cap="small" dirty="0">
                <a:solidFill>
                  <a:srgbClr val="002060"/>
                </a:solidFill>
                <a:latin typeface="+mj-lt"/>
                <a:ea typeface="+mj-ea"/>
                <a:cs typeface="+mj-cs"/>
              </a:rPr>
              <a:t>)</a:t>
            </a:r>
          </a:p>
          <a:p>
            <a:pPr lvl="1">
              <a:buFont typeface="Arial" panose="020B0604020202020204" pitchFamily="34" charset="0"/>
              <a:buChar char="•"/>
            </a:pPr>
            <a:r>
              <a:rPr lang="nl-BE" sz="2400" cap="small" dirty="0">
                <a:solidFill>
                  <a:srgbClr val="002060"/>
                </a:solidFill>
                <a:latin typeface="+mj-lt"/>
                <a:ea typeface="+mj-ea"/>
                <a:cs typeface="+mj-cs"/>
              </a:rPr>
              <a:t>Les tests online</a:t>
            </a:r>
          </a:p>
          <a:p>
            <a:pPr lvl="1">
              <a:buFont typeface="Arial" panose="020B0604020202020204" pitchFamily="34" charset="0"/>
              <a:buChar char="•"/>
            </a:pPr>
            <a:r>
              <a:rPr lang="nl-BE" sz="2400" cap="small" dirty="0" err="1">
                <a:solidFill>
                  <a:srgbClr val="002060"/>
                </a:solidFill>
                <a:latin typeface="+mj-lt"/>
                <a:ea typeface="+mj-ea"/>
                <a:cs typeface="+mj-cs"/>
              </a:rPr>
              <a:t>L’enquête</a:t>
            </a:r>
            <a:r>
              <a:rPr lang="nl-BE" sz="2400" cap="small" dirty="0">
                <a:solidFill>
                  <a:srgbClr val="002060"/>
                </a:solidFill>
                <a:latin typeface="+mj-lt"/>
                <a:ea typeface="+mj-ea"/>
                <a:cs typeface="+mj-cs"/>
              </a:rPr>
              <a:t> de </a:t>
            </a:r>
            <a:r>
              <a:rPr lang="nl-BE" sz="2400" cap="small" dirty="0" err="1">
                <a:solidFill>
                  <a:srgbClr val="002060"/>
                </a:solidFill>
                <a:latin typeface="+mj-lt"/>
                <a:ea typeface="+mj-ea"/>
                <a:cs typeface="+mj-cs"/>
              </a:rPr>
              <a:t>moralité</a:t>
            </a:r>
            <a:endParaRPr lang="nl-BE" sz="2400" cap="small" dirty="0">
              <a:solidFill>
                <a:srgbClr val="002060"/>
              </a:solidFill>
              <a:latin typeface="+mj-lt"/>
              <a:ea typeface="+mj-ea"/>
              <a:cs typeface="+mj-cs"/>
            </a:endParaRPr>
          </a:p>
          <a:p>
            <a:pPr lvl="1">
              <a:buFont typeface="Arial" panose="020B0604020202020204" pitchFamily="34" charset="0"/>
              <a:buChar char="•"/>
            </a:pPr>
            <a:endParaRPr lang="nl-BE" sz="2400" cap="small" dirty="0">
              <a:solidFill>
                <a:srgbClr val="002060"/>
              </a:solidFill>
              <a:latin typeface="+mj-lt"/>
              <a:ea typeface="+mj-ea"/>
              <a:cs typeface="+mj-cs"/>
            </a:endParaRPr>
          </a:p>
          <a:p>
            <a:endParaRPr lang="fr-BE" dirty="0"/>
          </a:p>
        </p:txBody>
      </p:sp>
    </p:spTree>
    <p:extLst>
      <p:ext uri="{BB962C8B-B14F-4D97-AF65-F5344CB8AC3E}">
        <p14:creationId xmlns:p14="http://schemas.microsoft.com/office/powerpoint/2010/main" val="1801024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208CD-E4C2-469F-80C0-6224F266C1AA}"/>
              </a:ext>
            </a:extLst>
          </p:cNvPr>
          <p:cNvSpPr>
            <a:spLocks noGrp="1"/>
          </p:cNvSpPr>
          <p:nvPr>
            <p:ph type="title"/>
          </p:nvPr>
        </p:nvSpPr>
        <p:spPr/>
        <p:txBody>
          <a:bodyPr/>
          <a:lstStyle/>
          <a:p>
            <a:pPr algn="l"/>
            <a:r>
              <a:rPr lang="nl-BE" cap="small" dirty="0">
                <a:solidFill>
                  <a:srgbClr val="002060"/>
                </a:solidFill>
              </a:rPr>
              <a:t>Les différents </a:t>
            </a:r>
            <a:r>
              <a:rPr lang="nl-BE" cap="small" dirty="0" err="1">
                <a:solidFill>
                  <a:srgbClr val="002060"/>
                </a:solidFill>
              </a:rPr>
              <a:t>cadres</a:t>
            </a:r>
            <a:r>
              <a:rPr lang="nl-BE" cap="small" dirty="0">
                <a:solidFill>
                  <a:srgbClr val="002060"/>
                </a:solidFill>
              </a:rPr>
              <a:t> au sein de </a:t>
            </a:r>
            <a:r>
              <a:rPr lang="nl-BE" cap="small" dirty="0" err="1">
                <a:solidFill>
                  <a:srgbClr val="002060"/>
                </a:solidFill>
              </a:rPr>
              <a:t>l’organisation</a:t>
            </a:r>
            <a:endParaRPr lang="nl-BE" dirty="0">
              <a:solidFill>
                <a:schemeClr val="tx2"/>
              </a:solidFill>
            </a:endParaRPr>
          </a:p>
        </p:txBody>
      </p:sp>
      <p:pic>
        <p:nvPicPr>
          <p:cNvPr id="5" name="Tijdelijke aanduiding voor inhoud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459" y="962516"/>
            <a:ext cx="4386649" cy="4887884"/>
          </a:xfrm>
          <a:prstGeom prst="rect">
            <a:avLst/>
          </a:prstGeom>
        </p:spPr>
      </p:pic>
    </p:spTree>
    <p:extLst>
      <p:ext uri="{BB962C8B-B14F-4D97-AF65-F5344CB8AC3E}">
        <p14:creationId xmlns:p14="http://schemas.microsoft.com/office/powerpoint/2010/main" val="965198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B7B0B-0596-4405-A107-0F0A3DF8299D}"/>
              </a:ext>
            </a:extLst>
          </p:cNvPr>
          <p:cNvSpPr>
            <a:spLocks noGrp="1"/>
          </p:cNvSpPr>
          <p:nvPr>
            <p:ph type="title"/>
          </p:nvPr>
        </p:nvSpPr>
        <p:spPr>
          <a:xfrm>
            <a:off x="609600" y="160422"/>
            <a:ext cx="10972801" cy="978568"/>
          </a:xfrm>
        </p:spPr>
        <p:txBody>
          <a:bodyPr/>
          <a:lstStyle/>
          <a:p>
            <a:pPr algn="l"/>
            <a:r>
              <a:rPr lang="nl-BE" cap="small" dirty="0" err="1">
                <a:solidFill>
                  <a:srgbClr val="002060"/>
                </a:solidFill>
              </a:rPr>
              <a:t>Profil</a:t>
            </a:r>
            <a:r>
              <a:rPr lang="nl-BE" cap="small" dirty="0">
                <a:solidFill>
                  <a:srgbClr val="002060"/>
                </a:solidFill>
              </a:rPr>
              <a:t> de </a:t>
            </a:r>
            <a:r>
              <a:rPr lang="nl-BE" cap="small" dirty="0" err="1">
                <a:solidFill>
                  <a:srgbClr val="002060"/>
                </a:solidFill>
              </a:rPr>
              <a:t>compétences</a:t>
            </a:r>
            <a:endParaRPr lang="nl-BE" dirty="0"/>
          </a:p>
        </p:txBody>
      </p:sp>
      <p:graphicFrame>
        <p:nvGraphicFramePr>
          <p:cNvPr id="5" name="Tableau 4"/>
          <p:cNvGraphicFramePr>
            <a:graphicFrameLocks noGrp="1"/>
          </p:cNvGraphicFramePr>
          <p:nvPr/>
        </p:nvGraphicFramePr>
        <p:xfrm>
          <a:off x="609599" y="846139"/>
          <a:ext cx="8839201" cy="4880893"/>
        </p:xfrm>
        <a:graphic>
          <a:graphicData uri="http://schemas.openxmlformats.org/drawingml/2006/table">
            <a:tbl>
              <a:tblPr firstRow="1" firstCol="1" lastRow="1" lastCol="1" bandRow="1" bandCol="1"/>
              <a:tblGrid>
                <a:gridCol w="1557949">
                  <a:extLst>
                    <a:ext uri="{9D8B030D-6E8A-4147-A177-3AD203B41FA5}">
                      <a16:colId xmlns:a16="http://schemas.microsoft.com/office/drawing/2014/main" val="20000"/>
                    </a:ext>
                  </a:extLst>
                </a:gridCol>
                <a:gridCol w="1856207">
                  <a:extLst>
                    <a:ext uri="{9D8B030D-6E8A-4147-A177-3AD203B41FA5}">
                      <a16:colId xmlns:a16="http://schemas.microsoft.com/office/drawing/2014/main" val="20001"/>
                    </a:ext>
                  </a:extLst>
                </a:gridCol>
                <a:gridCol w="5425045">
                  <a:extLst>
                    <a:ext uri="{9D8B030D-6E8A-4147-A177-3AD203B41FA5}">
                      <a16:colId xmlns:a16="http://schemas.microsoft.com/office/drawing/2014/main" val="20002"/>
                    </a:ext>
                  </a:extLst>
                </a:gridCol>
              </a:tblGrid>
              <a:tr h="76058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lnSpc>
                          <a:spcPct val="115000"/>
                        </a:lnSpc>
                        <a:spcAft>
                          <a:spcPts val="300"/>
                        </a:spcAft>
                      </a:pPr>
                      <a:r>
                        <a:rPr lang="fr-BE" sz="1600" dirty="0">
                          <a:solidFill>
                            <a:srgbClr val="FFFFFF"/>
                          </a:solidFill>
                          <a:effectLst/>
                          <a:latin typeface="TheSans TT B7 Bold"/>
                          <a:ea typeface="Calibri"/>
                          <a:cs typeface="Times New Roman"/>
                        </a:rPr>
                        <a:t>Domaines de compétences</a:t>
                      </a:r>
                      <a:endParaRPr lang="fr-BE" sz="1600" dirty="0">
                        <a:effectLst/>
                        <a:latin typeface="Calibri"/>
                        <a:ea typeface="Calibri"/>
                        <a:cs typeface="Times New Roman"/>
                      </a:endParaRPr>
                    </a:p>
                  </a:txBody>
                  <a:tcPr marL="67410" marR="67410" marT="0" marB="0" anchor="ctr">
                    <a:lnL w="19050" cap="flat" cmpd="sng" algn="ctr">
                      <a:solidFill>
                        <a:srgbClr val="2E2F7C"/>
                      </a:solidFill>
                      <a:prstDash val="solid"/>
                      <a:round/>
                      <a:headEnd type="none" w="med" len="med"/>
                      <a:tailEnd type="none" w="med" len="med"/>
                    </a:lnL>
                    <a:lnR w="12700" cap="flat" cmpd="sng" algn="ctr">
                      <a:solidFill>
                        <a:srgbClr val="2E2F7C"/>
                      </a:solidFill>
                      <a:prstDash val="solid"/>
                      <a:round/>
                      <a:headEnd type="none" w="med" len="med"/>
                      <a:tailEnd type="none" w="med" len="med"/>
                    </a:lnR>
                    <a:lnT w="19050" cap="flat" cmpd="sng" algn="ctr">
                      <a:solidFill>
                        <a:srgbClr val="2E2F7C"/>
                      </a:solidFill>
                      <a:prstDash val="solid"/>
                      <a:round/>
                      <a:headEnd type="none" w="med" len="med"/>
                      <a:tailEnd type="none" w="med" len="med"/>
                    </a:lnT>
                    <a:lnB w="19050" cap="flat" cmpd="sng" algn="ctr">
                      <a:solidFill>
                        <a:srgbClr val="2E2F7C"/>
                      </a:solidFill>
                      <a:prstDash val="solid"/>
                      <a:round/>
                      <a:headEnd type="none" w="med" len="med"/>
                      <a:tailEnd type="none" w="med" len="med"/>
                    </a:lnB>
                    <a:lnTlToBr w="12700" cmpd="sng">
                      <a:noFill/>
                      <a:prstDash val="solid"/>
                    </a:lnTlToBr>
                    <a:lnBlToTr w="12700" cmpd="sng">
                      <a:noFill/>
                      <a:prstDash val="solid"/>
                    </a:lnBlToTr>
                    <a:solidFill>
                      <a:srgbClr val="6A6BC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lnSpc>
                          <a:spcPct val="115000"/>
                        </a:lnSpc>
                        <a:spcAft>
                          <a:spcPts val="300"/>
                        </a:spcAft>
                      </a:pPr>
                      <a:r>
                        <a:rPr lang="fr-BE" sz="1600" b="1" dirty="0">
                          <a:solidFill>
                            <a:srgbClr val="2E2F7C"/>
                          </a:solidFill>
                          <a:effectLst/>
                          <a:latin typeface="TheSans TT B7 Bold"/>
                          <a:ea typeface="Calibri"/>
                          <a:cs typeface="Times New Roman"/>
                        </a:rPr>
                        <a:t>Compétences</a:t>
                      </a:r>
                      <a:endParaRPr lang="fr-BE" sz="1600" b="1" dirty="0">
                        <a:effectLst/>
                        <a:latin typeface="Calibri"/>
                        <a:ea typeface="Calibri"/>
                        <a:cs typeface="Times New Roman"/>
                      </a:endParaRPr>
                    </a:p>
                  </a:txBody>
                  <a:tcPr marL="67410" marR="67410" marT="0" marB="0" anchor="ctr">
                    <a:lnL w="12700" cap="flat" cmpd="sng" algn="ctr">
                      <a:solidFill>
                        <a:srgbClr val="2E2F7C"/>
                      </a:solidFill>
                      <a:prstDash val="solid"/>
                      <a:round/>
                      <a:headEnd type="none" w="med" len="med"/>
                      <a:tailEnd type="none" w="med" len="med"/>
                    </a:lnL>
                    <a:lnR w="12700" cap="flat" cmpd="sng" algn="ctr">
                      <a:solidFill>
                        <a:srgbClr val="2E2F7C"/>
                      </a:solidFill>
                      <a:prstDash val="solid"/>
                      <a:round/>
                      <a:headEnd type="none" w="med" len="med"/>
                      <a:tailEnd type="none" w="med" len="med"/>
                    </a:lnR>
                    <a:lnT w="19050" cap="flat" cmpd="sng" algn="ctr">
                      <a:solidFill>
                        <a:srgbClr val="2E2F7C"/>
                      </a:solidFill>
                      <a:prstDash val="solid"/>
                      <a:round/>
                      <a:headEnd type="none" w="med" len="med"/>
                      <a:tailEnd type="none" w="med" len="med"/>
                    </a:lnT>
                    <a:lnB w="19050" cap="flat" cmpd="sng" algn="ctr">
                      <a:solidFill>
                        <a:srgbClr val="2E2F7C"/>
                      </a:solidFill>
                      <a:prstDash val="solid"/>
                      <a:round/>
                      <a:headEnd type="none" w="med" len="med"/>
                      <a:tailEnd type="none" w="med" len="med"/>
                    </a:lnB>
                    <a:lnTlToBr w="12700" cmpd="sng">
                      <a:noFill/>
                      <a:prstDash val="solid"/>
                    </a:lnTlToBr>
                    <a:lnBlToTr w="12700" cmpd="sng">
                      <a:noFill/>
                      <a:prstDash val="solid"/>
                    </a:lnBlToTr>
                    <a:solidFill>
                      <a:srgbClr val="CDCDEC"/>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lnSpc>
                          <a:spcPct val="115000"/>
                        </a:lnSpc>
                        <a:spcAft>
                          <a:spcPts val="300"/>
                        </a:spcAft>
                      </a:pPr>
                      <a:r>
                        <a:rPr lang="fr-BE" sz="1600" dirty="0">
                          <a:solidFill>
                            <a:srgbClr val="333399"/>
                          </a:solidFill>
                          <a:effectLst/>
                          <a:latin typeface="TheSans TT B7 Bold"/>
                          <a:ea typeface="Calibri"/>
                          <a:cs typeface="Times New Roman"/>
                        </a:rPr>
                        <a:t>Définitions</a:t>
                      </a:r>
                      <a:endParaRPr lang="fr-BE" sz="1600" dirty="0">
                        <a:effectLst/>
                        <a:latin typeface="Calibri"/>
                        <a:ea typeface="Calibri"/>
                        <a:cs typeface="Times New Roman"/>
                      </a:endParaRPr>
                    </a:p>
                  </a:txBody>
                  <a:tcPr marL="67410" marR="67410" marT="0" marB="0" anchor="ctr">
                    <a:lnL w="12700" cap="flat" cmpd="sng" algn="ctr">
                      <a:solidFill>
                        <a:srgbClr val="2E2F7C"/>
                      </a:solidFill>
                      <a:prstDash val="solid"/>
                      <a:round/>
                      <a:headEnd type="none" w="med" len="med"/>
                      <a:tailEnd type="none" w="med" len="med"/>
                    </a:lnL>
                    <a:lnR w="19050" cap="flat" cmpd="sng" algn="ctr">
                      <a:solidFill>
                        <a:srgbClr val="2E2F7C"/>
                      </a:solidFill>
                      <a:prstDash val="solid"/>
                      <a:round/>
                      <a:headEnd type="none" w="med" len="med"/>
                      <a:tailEnd type="none" w="med" len="med"/>
                    </a:lnR>
                    <a:lnT w="19050" cap="flat" cmpd="sng" algn="ctr">
                      <a:solidFill>
                        <a:srgbClr val="2E2F7C"/>
                      </a:solidFill>
                      <a:prstDash val="solid"/>
                      <a:round/>
                      <a:headEnd type="none" w="med" len="med"/>
                      <a:tailEnd type="none" w="med" len="med"/>
                    </a:lnT>
                    <a:lnB w="19050" cap="flat" cmpd="sng" algn="ctr">
                      <a:solidFill>
                        <a:srgbClr val="2E2F7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0216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lnSpc>
                          <a:spcPct val="115000"/>
                        </a:lnSpc>
                        <a:spcAft>
                          <a:spcPts val="300"/>
                        </a:spcAft>
                      </a:pPr>
                      <a:r>
                        <a:rPr lang="fr-BE" sz="1600" dirty="0">
                          <a:solidFill>
                            <a:srgbClr val="FFFFFF"/>
                          </a:solidFill>
                          <a:effectLst/>
                          <a:latin typeface="TheSans TT B7 Bold"/>
                          <a:ea typeface="Calibri"/>
                          <a:cs typeface="Times New Roman"/>
                        </a:rPr>
                        <a:t>Gestion</a:t>
                      </a:r>
                      <a:br>
                        <a:rPr lang="fr-BE" sz="1600" dirty="0">
                          <a:solidFill>
                            <a:srgbClr val="FFFFFF"/>
                          </a:solidFill>
                          <a:effectLst/>
                          <a:latin typeface="TheSans TT B7 Bold"/>
                          <a:ea typeface="Calibri"/>
                          <a:cs typeface="Times New Roman"/>
                        </a:rPr>
                      </a:br>
                      <a:r>
                        <a:rPr lang="fr-BE" sz="1600" dirty="0">
                          <a:solidFill>
                            <a:srgbClr val="FFFFFF"/>
                          </a:solidFill>
                          <a:effectLst/>
                          <a:latin typeface="TheSans TT B7 Bold"/>
                          <a:ea typeface="Calibri"/>
                          <a:cs typeface="Times New Roman"/>
                        </a:rPr>
                        <a:t>de</a:t>
                      </a:r>
                      <a:br>
                        <a:rPr lang="fr-BE" sz="1600" dirty="0">
                          <a:solidFill>
                            <a:srgbClr val="FFFFFF"/>
                          </a:solidFill>
                          <a:effectLst/>
                          <a:latin typeface="TheSans TT B7 Bold"/>
                          <a:ea typeface="Calibri"/>
                          <a:cs typeface="Times New Roman"/>
                        </a:rPr>
                      </a:br>
                      <a:r>
                        <a:rPr lang="fr-BE" sz="1600" dirty="0">
                          <a:solidFill>
                            <a:srgbClr val="FFFFFF"/>
                          </a:solidFill>
                          <a:effectLst/>
                          <a:latin typeface="TheSans TT B7 Bold"/>
                          <a:ea typeface="Calibri"/>
                          <a:cs typeface="Times New Roman"/>
                        </a:rPr>
                        <a:t>l’information</a:t>
                      </a:r>
                      <a:endParaRPr lang="fr-BE" sz="1600" dirty="0">
                        <a:effectLst/>
                        <a:latin typeface="Calibri"/>
                        <a:ea typeface="Calibri"/>
                        <a:cs typeface="Times New Roman"/>
                      </a:endParaRPr>
                    </a:p>
                  </a:txBody>
                  <a:tcPr marL="67410" marR="67410" marT="0" marB="0" anchor="ctr">
                    <a:lnL w="19050" cap="flat" cmpd="sng" algn="ctr">
                      <a:solidFill>
                        <a:srgbClr val="2E2F7C"/>
                      </a:solidFill>
                      <a:prstDash val="solid"/>
                      <a:round/>
                      <a:headEnd type="none" w="med" len="med"/>
                      <a:tailEnd type="none" w="med" len="med"/>
                    </a:lnL>
                    <a:lnR w="12700" cap="flat" cmpd="sng" algn="ctr">
                      <a:solidFill>
                        <a:srgbClr val="2E2F7C"/>
                      </a:solidFill>
                      <a:prstDash val="solid"/>
                      <a:round/>
                      <a:headEnd type="none" w="med" len="med"/>
                      <a:tailEnd type="none" w="med" len="med"/>
                    </a:lnR>
                    <a:lnT w="19050" cap="flat" cmpd="sng" algn="ctr">
                      <a:solidFill>
                        <a:srgbClr val="2E2F7C"/>
                      </a:solidFill>
                      <a:prstDash val="solid"/>
                      <a:round/>
                      <a:headEnd type="none" w="med" len="med"/>
                      <a:tailEnd type="none" w="med" len="med"/>
                    </a:lnT>
                    <a:lnB w="12700" cap="flat" cmpd="sng" algn="ctr">
                      <a:solidFill>
                        <a:srgbClr val="2E2F7C"/>
                      </a:solidFill>
                      <a:prstDash val="solid"/>
                      <a:round/>
                      <a:headEnd type="none" w="med" len="med"/>
                      <a:tailEnd type="none" w="med" len="med"/>
                    </a:lnB>
                    <a:lnTlToBr w="12700" cmpd="sng">
                      <a:noFill/>
                      <a:prstDash val="solid"/>
                    </a:lnTlToBr>
                    <a:lnBlToTr w="12700" cmpd="sng">
                      <a:noFill/>
                      <a:prstDash val="solid"/>
                    </a:lnBlToTr>
                    <a:solidFill>
                      <a:srgbClr val="6A6BC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lnSpc>
                          <a:spcPct val="115000"/>
                        </a:lnSpc>
                        <a:spcAft>
                          <a:spcPts val="300"/>
                        </a:spcAft>
                      </a:pPr>
                      <a:r>
                        <a:rPr lang="fr-BE" sz="1600" b="1" dirty="0">
                          <a:solidFill>
                            <a:srgbClr val="2E2F7C"/>
                          </a:solidFill>
                          <a:effectLst/>
                          <a:latin typeface="TheSans TT B7 Bold"/>
                          <a:ea typeface="Calibri"/>
                          <a:cs typeface="Times New Roman"/>
                        </a:rPr>
                        <a:t>Analyser</a:t>
                      </a:r>
                      <a:endParaRPr lang="fr-BE" sz="1600" b="1" dirty="0">
                        <a:effectLst/>
                        <a:latin typeface="Calibri"/>
                        <a:ea typeface="Calibri"/>
                        <a:cs typeface="Times New Roman"/>
                      </a:endParaRPr>
                    </a:p>
                  </a:txBody>
                  <a:tcPr marL="67410" marR="67410" marT="0" marB="0" anchor="ctr">
                    <a:lnL w="12700" cap="flat" cmpd="sng" algn="ctr">
                      <a:solidFill>
                        <a:srgbClr val="2E2F7C"/>
                      </a:solidFill>
                      <a:prstDash val="solid"/>
                      <a:round/>
                      <a:headEnd type="none" w="med" len="med"/>
                      <a:tailEnd type="none" w="med" len="med"/>
                    </a:lnL>
                    <a:lnR w="12700" cap="flat" cmpd="sng" algn="ctr">
                      <a:solidFill>
                        <a:srgbClr val="2E2F7C"/>
                      </a:solidFill>
                      <a:prstDash val="solid"/>
                      <a:round/>
                      <a:headEnd type="none" w="med" len="med"/>
                      <a:tailEnd type="none" w="med" len="med"/>
                    </a:lnR>
                    <a:lnT w="19050" cap="flat" cmpd="sng" algn="ctr">
                      <a:solidFill>
                        <a:srgbClr val="2E2F7C"/>
                      </a:solidFill>
                      <a:prstDash val="solid"/>
                      <a:round/>
                      <a:headEnd type="none" w="med" len="med"/>
                      <a:tailEnd type="none" w="med" len="med"/>
                    </a:lnT>
                    <a:lnB w="12700" cap="flat" cmpd="sng" algn="ctr">
                      <a:solidFill>
                        <a:srgbClr val="2E2F7C"/>
                      </a:solidFill>
                      <a:prstDash val="solid"/>
                      <a:round/>
                      <a:headEnd type="none" w="med" len="med"/>
                      <a:tailEnd type="none" w="med" len="med"/>
                    </a:lnB>
                    <a:lnTlToBr w="12700" cmpd="sng">
                      <a:noFill/>
                      <a:prstDash val="solid"/>
                    </a:lnTlToBr>
                    <a:lnBlToTr w="12700" cmpd="sng">
                      <a:noFill/>
                      <a:prstDash val="solid"/>
                    </a:lnBlToTr>
                    <a:solidFill>
                      <a:srgbClr val="CDCDEC"/>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a:lnSpc>
                          <a:spcPct val="115000"/>
                        </a:lnSpc>
                        <a:spcBef>
                          <a:spcPts val="1200"/>
                        </a:spcBef>
                        <a:spcAft>
                          <a:spcPts val="1200"/>
                        </a:spcAft>
                      </a:pPr>
                      <a:r>
                        <a:rPr lang="fr-BE" sz="1600" dirty="0">
                          <a:solidFill>
                            <a:srgbClr val="333399"/>
                          </a:solidFill>
                          <a:effectLst/>
                          <a:latin typeface="TheSans TT B3 Light"/>
                          <a:ea typeface="Calibri"/>
                          <a:cs typeface="Times New Roman"/>
                        </a:rPr>
                        <a:t>Appréhender une problématique dans ses causes et effets en se forgeant une opinion rationnelle et critique sur base de l’information disponible et en distinguant l’essentiel de l’accessoire.</a:t>
                      </a:r>
                      <a:endParaRPr lang="fr-BE" sz="1600" dirty="0">
                        <a:effectLst/>
                        <a:latin typeface="Calibri"/>
                        <a:ea typeface="Calibri"/>
                        <a:cs typeface="Times New Roman"/>
                      </a:endParaRPr>
                    </a:p>
                  </a:txBody>
                  <a:tcPr marL="67410" marR="67410" marT="0" marB="0">
                    <a:lnL w="12700" cap="flat" cmpd="sng" algn="ctr">
                      <a:solidFill>
                        <a:srgbClr val="2E2F7C"/>
                      </a:solidFill>
                      <a:prstDash val="solid"/>
                      <a:round/>
                      <a:headEnd type="none" w="med" len="med"/>
                      <a:tailEnd type="none" w="med" len="med"/>
                    </a:lnL>
                    <a:lnR w="19050" cap="flat" cmpd="sng" algn="ctr">
                      <a:solidFill>
                        <a:srgbClr val="2E2F7C"/>
                      </a:solidFill>
                      <a:prstDash val="solid"/>
                      <a:round/>
                      <a:headEnd type="none" w="med" len="med"/>
                      <a:tailEnd type="none" w="med" len="med"/>
                    </a:lnR>
                    <a:lnT w="19050" cap="flat" cmpd="sng" algn="ctr">
                      <a:solidFill>
                        <a:srgbClr val="2E2F7C"/>
                      </a:solidFill>
                      <a:prstDash val="solid"/>
                      <a:round/>
                      <a:headEnd type="none" w="med" len="med"/>
                      <a:tailEnd type="none" w="med" len="med"/>
                    </a:lnT>
                    <a:lnB w="12700" cap="flat" cmpd="sng" algn="ctr">
                      <a:solidFill>
                        <a:srgbClr val="2E2F7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0216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lnSpc>
                          <a:spcPct val="115000"/>
                        </a:lnSpc>
                        <a:spcAft>
                          <a:spcPts val="300"/>
                        </a:spcAft>
                      </a:pPr>
                      <a:r>
                        <a:rPr lang="fr-BE" sz="1600">
                          <a:solidFill>
                            <a:srgbClr val="FFFFFF"/>
                          </a:solidFill>
                          <a:effectLst/>
                          <a:latin typeface="TheSans TT B7 Bold"/>
                          <a:ea typeface="Calibri"/>
                          <a:cs typeface="Times New Roman"/>
                        </a:rPr>
                        <a:t>Gestion</a:t>
                      </a:r>
                      <a:br>
                        <a:rPr lang="fr-BE" sz="1600">
                          <a:solidFill>
                            <a:srgbClr val="FFFFFF"/>
                          </a:solidFill>
                          <a:effectLst/>
                          <a:latin typeface="TheSans TT B7 Bold"/>
                          <a:ea typeface="Calibri"/>
                          <a:cs typeface="Times New Roman"/>
                        </a:rPr>
                      </a:br>
                      <a:r>
                        <a:rPr lang="fr-BE" sz="1600">
                          <a:solidFill>
                            <a:srgbClr val="FFFFFF"/>
                          </a:solidFill>
                          <a:effectLst/>
                          <a:latin typeface="TheSans TT B7 Bold"/>
                          <a:ea typeface="Calibri"/>
                          <a:cs typeface="Times New Roman"/>
                        </a:rPr>
                        <a:t>des</a:t>
                      </a:r>
                      <a:br>
                        <a:rPr lang="fr-BE" sz="1600">
                          <a:solidFill>
                            <a:srgbClr val="FFFFFF"/>
                          </a:solidFill>
                          <a:effectLst/>
                          <a:latin typeface="TheSans TT B7 Bold"/>
                          <a:ea typeface="Calibri"/>
                          <a:cs typeface="Times New Roman"/>
                        </a:rPr>
                      </a:br>
                      <a:r>
                        <a:rPr lang="fr-BE" sz="1600">
                          <a:solidFill>
                            <a:srgbClr val="FFFFFF"/>
                          </a:solidFill>
                          <a:effectLst/>
                          <a:latin typeface="TheSans TT B7 Bold"/>
                          <a:ea typeface="Calibri"/>
                          <a:cs typeface="Times New Roman"/>
                        </a:rPr>
                        <a:t>tâches</a:t>
                      </a:r>
                      <a:endParaRPr lang="fr-BE" sz="1600">
                        <a:effectLst/>
                        <a:latin typeface="Calibri"/>
                        <a:ea typeface="Calibri"/>
                        <a:cs typeface="Times New Roman"/>
                      </a:endParaRPr>
                    </a:p>
                  </a:txBody>
                  <a:tcPr marL="67410" marR="67410" marT="0" marB="0" anchor="ctr">
                    <a:lnL w="19050" cap="flat" cmpd="sng" algn="ctr">
                      <a:solidFill>
                        <a:srgbClr val="2E2F7C"/>
                      </a:solidFill>
                      <a:prstDash val="solid"/>
                      <a:round/>
                      <a:headEnd type="none" w="med" len="med"/>
                      <a:tailEnd type="none" w="med" len="med"/>
                    </a:lnL>
                    <a:lnR w="12700" cap="flat" cmpd="sng" algn="ctr">
                      <a:solidFill>
                        <a:srgbClr val="2E2F7C"/>
                      </a:solidFill>
                      <a:prstDash val="solid"/>
                      <a:round/>
                      <a:headEnd type="none" w="med" len="med"/>
                      <a:tailEnd type="none" w="med" len="med"/>
                    </a:lnR>
                    <a:lnT w="12700" cap="flat" cmpd="sng" algn="ctr">
                      <a:solidFill>
                        <a:srgbClr val="2E2F7C"/>
                      </a:solidFill>
                      <a:prstDash val="solid"/>
                      <a:round/>
                      <a:headEnd type="none" w="med" len="med"/>
                      <a:tailEnd type="none" w="med" len="med"/>
                    </a:lnT>
                    <a:lnB w="12700" cap="flat" cmpd="sng" algn="ctr">
                      <a:solidFill>
                        <a:srgbClr val="2E2F7C"/>
                      </a:solidFill>
                      <a:prstDash val="solid"/>
                      <a:round/>
                      <a:headEnd type="none" w="med" len="med"/>
                      <a:tailEnd type="none" w="med" len="med"/>
                    </a:lnB>
                    <a:lnTlToBr w="12700" cmpd="sng">
                      <a:noFill/>
                      <a:prstDash val="solid"/>
                    </a:lnTlToBr>
                    <a:lnBlToTr w="12700" cmpd="sng">
                      <a:noFill/>
                      <a:prstDash val="solid"/>
                    </a:lnBlToTr>
                    <a:solidFill>
                      <a:srgbClr val="6A6BC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lnSpc>
                          <a:spcPct val="115000"/>
                        </a:lnSpc>
                        <a:spcAft>
                          <a:spcPts val="300"/>
                        </a:spcAft>
                      </a:pPr>
                      <a:r>
                        <a:rPr lang="fr-BE" sz="1600" b="1" dirty="0">
                          <a:solidFill>
                            <a:srgbClr val="2E2F7C"/>
                          </a:solidFill>
                          <a:effectLst/>
                          <a:latin typeface="TheSans TT B7 Bold"/>
                          <a:ea typeface="Calibri"/>
                          <a:cs typeface="Times New Roman"/>
                        </a:rPr>
                        <a:t>Résoudre des problèmes</a:t>
                      </a:r>
                      <a:endParaRPr lang="fr-BE" sz="1600" b="1" dirty="0">
                        <a:effectLst/>
                        <a:latin typeface="Calibri"/>
                        <a:ea typeface="Calibri"/>
                        <a:cs typeface="Times New Roman"/>
                      </a:endParaRPr>
                    </a:p>
                  </a:txBody>
                  <a:tcPr marL="67410" marR="67410" marT="0" marB="0" anchor="ctr">
                    <a:lnL w="12700" cap="flat" cmpd="sng" algn="ctr">
                      <a:solidFill>
                        <a:srgbClr val="2E2F7C"/>
                      </a:solidFill>
                      <a:prstDash val="solid"/>
                      <a:round/>
                      <a:headEnd type="none" w="med" len="med"/>
                      <a:tailEnd type="none" w="med" len="med"/>
                    </a:lnL>
                    <a:lnR w="12700" cap="flat" cmpd="sng" algn="ctr">
                      <a:solidFill>
                        <a:srgbClr val="2E2F7C"/>
                      </a:solidFill>
                      <a:prstDash val="solid"/>
                      <a:round/>
                      <a:headEnd type="none" w="med" len="med"/>
                      <a:tailEnd type="none" w="med" len="med"/>
                    </a:lnR>
                    <a:lnT w="12700" cap="flat" cmpd="sng" algn="ctr">
                      <a:solidFill>
                        <a:srgbClr val="2E2F7C"/>
                      </a:solidFill>
                      <a:prstDash val="solid"/>
                      <a:round/>
                      <a:headEnd type="none" w="med" len="med"/>
                      <a:tailEnd type="none" w="med" len="med"/>
                    </a:lnT>
                    <a:lnB w="12700" cap="flat" cmpd="sng" algn="ctr">
                      <a:solidFill>
                        <a:srgbClr val="2E2F7C"/>
                      </a:solidFill>
                      <a:prstDash val="solid"/>
                      <a:round/>
                      <a:headEnd type="none" w="med" len="med"/>
                      <a:tailEnd type="none" w="med" len="med"/>
                    </a:lnB>
                    <a:lnTlToBr w="12700" cmpd="sng">
                      <a:noFill/>
                      <a:prstDash val="solid"/>
                    </a:lnTlToBr>
                    <a:lnBlToTr w="12700" cmpd="sng">
                      <a:noFill/>
                      <a:prstDash val="solid"/>
                    </a:lnBlToTr>
                    <a:solidFill>
                      <a:srgbClr val="CDCDEC"/>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a:lnSpc>
                          <a:spcPct val="115000"/>
                        </a:lnSpc>
                        <a:spcBef>
                          <a:spcPts val="1200"/>
                        </a:spcBef>
                        <a:spcAft>
                          <a:spcPts val="1200"/>
                        </a:spcAft>
                      </a:pPr>
                      <a:r>
                        <a:rPr lang="fr-BE" sz="1600" dirty="0">
                          <a:solidFill>
                            <a:srgbClr val="333399"/>
                          </a:solidFill>
                          <a:effectLst/>
                          <a:latin typeface="TheSans TT B3 Light"/>
                          <a:ea typeface="Calibri"/>
                          <a:cs typeface="Times New Roman"/>
                        </a:rPr>
                        <a:t>Faire face et maîtriser les situations inattendues en examinant les solutions possibles sur base de son expérience et des connaissances acquises. Agir de sa propre initiative afin de mettre en œuvre la solution la plus appropriée.</a:t>
                      </a:r>
                      <a:endParaRPr lang="fr-BE" sz="1600" dirty="0">
                        <a:effectLst/>
                        <a:latin typeface="Calibri"/>
                        <a:ea typeface="Calibri"/>
                        <a:cs typeface="Times New Roman"/>
                      </a:endParaRPr>
                    </a:p>
                  </a:txBody>
                  <a:tcPr marL="67410" marR="67410" marT="0" marB="0">
                    <a:lnL w="12700" cap="flat" cmpd="sng" algn="ctr">
                      <a:solidFill>
                        <a:srgbClr val="2E2F7C"/>
                      </a:solidFill>
                      <a:prstDash val="solid"/>
                      <a:round/>
                      <a:headEnd type="none" w="med" len="med"/>
                      <a:tailEnd type="none" w="med" len="med"/>
                    </a:lnL>
                    <a:lnR w="19050" cap="flat" cmpd="sng" algn="ctr">
                      <a:solidFill>
                        <a:srgbClr val="2E2F7C"/>
                      </a:solidFill>
                      <a:prstDash val="solid"/>
                      <a:round/>
                      <a:headEnd type="none" w="med" len="med"/>
                      <a:tailEnd type="none" w="med" len="med"/>
                    </a:lnR>
                    <a:lnT w="12700" cap="flat" cmpd="sng" algn="ctr">
                      <a:solidFill>
                        <a:srgbClr val="2E2F7C"/>
                      </a:solidFill>
                      <a:prstDash val="solid"/>
                      <a:round/>
                      <a:headEnd type="none" w="med" len="med"/>
                      <a:tailEnd type="none" w="med" len="med"/>
                    </a:lnT>
                    <a:lnB w="12700" cap="flat" cmpd="sng" algn="ctr">
                      <a:solidFill>
                        <a:srgbClr val="2E2F7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115986">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lnSpc>
                          <a:spcPct val="115000"/>
                        </a:lnSpc>
                        <a:spcAft>
                          <a:spcPts val="300"/>
                        </a:spcAft>
                      </a:pPr>
                      <a:r>
                        <a:rPr lang="fr-BE" sz="1600">
                          <a:solidFill>
                            <a:srgbClr val="FFFFFF"/>
                          </a:solidFill>
                          <a:effectLst/>
                          <a:latin typeface="TheSans TT B7 Bold"/>
                          <a:ea typeface="Calibri"/>
                          <a:cs typeface="Times New Roman"/>
                        </a:rPr>
                        <a:t>Gestion des personnes</a:t>
                      </a:r>
                      <a:endParaRPr lang="fr-BE" sz="1600">
                        <a:effectLst/>
                        <a:latin typeface="Calibri"/>
                        <a:ea typeface="Calibri"/>
                        <a:cs typeface="Times New Roman"/>
                      </a:endParaRPr>
                    </a:p>
                  </a:txBody>
                  <a:tcPr marL="67410" marR="67410" marT="0" marB="0" anchor="ctr">
                    <a:lnL w="19050" cap="flat" cmpd="sng" algn="ctr">
                      <a:solidFill>
                        <a:srgbClr val="2E2F7C"/>
                      </a:solidFill>
                      <a:prstDash val="solid"/>
                      <a:round/>
                      <a:headEnd type="none" w="med" len="med"/>
                      <a:tailEnd type="none" w="med" len="med"/>
                    </a:lnL>
                    <a:lnR w="12700" cap="flat" cmpd="sng" algn="ctr">
                      <a:solidFill>
                        <a:srgbClr val="2E2F7C"/>
                      </a:solidFill>
                      <a:prstDash val="solid"/>
                      <a:round/>
                      <a:headEnd type="none" w="med" len="med"/>
                      <a:tailEnd type="none" w="med" len="med"/>
                    </a:lnR>
                    <a:lnT w="12700" cap="flat" cmpd="sng" algn="ctr">
                      <a:solidFill>
                        <a:srgbClr val="2E2F7C"/>
                      </a:solidFill>
                      <a:prstDash val="solid"/>
                      <a:round/>
                      <a:headEnd type="none" w="med" len="med"/>
                      <a:tailEnd type="none" w="med" len="med"/>
                    </a:lnT>
                    <a:lnB w="12700" cap="flat" cmpd="sng" algn="ctr">
                      <a:solidFill>
                        <a:srgbClr val="2E2F7C"/>
                      </a:solidFill>
                      <a:prstDash val="solid"/>
                      <a:round/>
                      <a:headEnd type="none" w="med" len="med"/>
                      <a:tailEnd type="none" w="med" len="med"/>
                    </a:lnB>
                    <a:lnTlToBr w="12700" cmpd="sng">
                      <a:noFill/>
                      <a:prstDash val="solid"/>
                    </a:lnTlToBr>
                    <a:lnBlToTr w="12700" cmpd="sng">
                      <a:noFill/>
                      <a:prstDash val="solid"/>
                    </a:lnBlToTr>
                    <a:solidFill>
                      <a:srgbClr val="6A6BC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lnSpc>
                          <a:spcPct val="115000"/>
                        </a:lnSpc>
                        <a:spcAft>
                          <a:spcPts val="300"/>
                        </a:spcAft>
                      </a:pPr>
                      <a:r>
                        <a:rPr lang="fr-BE" sz="1600" b="1" dirty="0">
                          <a:solidFill>
                            <a:srgbClr val="2E2F7C"/>
                          </a:solidFill>
                          <a:effectLst/>
                          <a:latin typeface="TheSans TT B7 Bold"/>
                          <a:ea typeface="Calibri"/>
                          <a:cs typeface="Times New Roman"/>
                        </a:rPr>
                        <a:t>Diriger des personnes</a:t>
                      </a:r>
                      <a:endParaRPr lang="fr-BE" sz="1600" b="1" dirty="0">
                        <a:effectLst/>
                        <a:latin typeface="Calibri"/>
                        <a:ea typeface="Calibri"/>
                        <a:cs typeface="Times New Roman"/>
                      </a:endParaRPr>
                    </a:p>
                  </a:txBody>
                  <a:tcPr marL="67410" marR="67410" marT="0" marB="0" anchor="ctr">
                    <a:lnL w="12700" cap="flat" cmpd="sng" algn="ctr">
                      <a:solidFill>
                        <a:srgbClr val="2E2F7C"/>
                      </a:solidFill>
                      <a:prstDash val="solid"/>
                      <a:round/>
                      <a:headEnd type="none" w="med" len="med"/>
                      <a:tailEnd type="none" w="med" len="med"/>
                    </a:lnL>
                    <a:lnR w="12700" cap="flat" cmpd="sng" algn="ctr">
                      <a:solidFill>
                        <a:srgbClr val="2E2F7C"/>
                      </a:solidFill>
                      <a:prstDash val="solid"/>
                      <a:round/>
                      <a:headEnd type="none" w="med" len="med"/>
                      <a:tailEnd type="none" w="med" len="med"/>
                    </a:lnR>
                    <a:lnT w="12700" cap="flat" cmpd="sng" algn="ctr">
                      <a:solidFill>
                        <a:srgbClr val="2E2F7C"/>
                      </a:solidFill>
                      <a:prstDash val="solid"/>
                      <a:round/>
                      <a:headEnd type="none" w="med" len="med"/>
                      <a:tailEnd type="none" w="med" len="med"/>
                    </a:lnT>
                    <a:lnB w="12700" cap="flat" cmpd="sng" algn="ctr">
                      <a:solidFill>
                        <a:srgbClr val="2E2F7C"/>
                      </a:solidFill>
                      <a:prstDash val="solid"/>
                      <a:round/>
                      <a:headEnd type="none" w="med" len="med"/>
                      <a:tailEnd type="none" w="med" len="med"/>
                    </a:lnB>
                    <a:lnTlToBr w="12700" cmpd="sng">
                      <a:noFill/>
                      <a:prstDash val="solid"/>
                    </a:lnTlToBr>
                    <a:lnBlToTr w="12700" cmpd="sng">
                      <a:noFill/>
                      <a:prstDash val="solid"/>
                    </a:lnBlToTr>
                    <a:solidFill>
                      <a:srgbClr val="CDCDEC"/>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a:lnSpc>
                          <a:spcPct val="115000"/>
                        </a:lnSpc>
                        <a:spcBef>
                          <a:spcPts val="1200"/>
                        </a:spcBef>
                        <a:spcAft>
                          <a:spcPts val="1200"/>
                        </a:spcAft>
                      </a:pPr>
                      <a:r>
                        <a:rPr lang="fr-BE" sz="1600" dirty="0">
                          <a:solidFill>
                            <a:srgbClr val="333399"/>
                          </a:solidFill>
                          <a:effectLst/>
                          <a:latin typeface="TheSans TT B3 Light"/>
                          <a:ea typeface="Calibri"/>
                          <a:cs typeface="Times New Roman"/>
                        </a:rPr>
                        <a:t>Induire un comportement adapté en donnant des instructions claires, en effectuant un suivi direct et en ajustant les prestations en fonction des objectifs et des ressources.</a:t>
                      </a:r>
                      <a:endParaRPr lang="fr-BE" sz="1600" dirty="0">
                        <a:effectLst/>
                        <a:latin typeface="Calibri"/>
                        <a:ea typeface="Calibri"/>
                        <a:cs typeface="Times New Roman"/>
                      </a:endParaRPr>
                    </a:p>
                  </a:txBody>
                  <a:tcPr marL="67410" marR="67410" marT="0" marB="0">
                    <a:lnL w="12700" cap="flat" cmpd="sng" algn="ctr">
                      <a:solidFill>
                        <a:srgbClr val="2E2F7C"/>
                      </a:solidFill>
                      <a:prstDash val="solid"/>
                      <a:round/>
                      <a:headEnd type="none" w="med" len="med"/>
                      <a:tailEnd type="none" w="med" len="med"/>
                    </a:lnL>
                    <a:lnR w="19050" cap="flat" cmpd="sng" algn="ctr">
                      <a:solidFill>
                        <a:srgbClr val="2E2F7C"/>
                      </a:solidFill>
                      <a:prstDash val="solid"/>
                      <a:round/>
                      <a:headEnd type="none" w="med" len="med"/>
                      <a:tailEnd type="none" w="med" len="med"/>
                    </a:lnR>
                    <a:lnT w="12700" cap="flat" cmpd="sng" algn="ctr">
                      <a:solidFill>
                        <a:srgbClr val="2E2F7C"/>
                      </a:solidFill>
                      <a:prstDash val="solid"/>
                      <a:round/>
                      <a:headEnd type="none" w="med" len="med"/>
                      <a:tailEnd type="none" w="med" len="med"/>
                    </a:lnT>
                    <a:lnB w="12700" cap="flat" cmpd="sng" algn="ctr">
                      <a:solidFill>
                        <a:srgbClr val="2E2F7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75735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92506"/>
            <a:ext cx="10972801" cy="673768"/>
          </a:xfrm>
        </p:spPr>
        <p:txBody>
          <a:bodyPr/>
          <a:lstStyle/>
          <a:p>
            <a:pPr algn="l"/>
            <a:r>
              <a:rPr lang="nl-BE" cap="small" dirty="0" err="1">
                <a:solidFill>
                  <a:srgbClr val="002060"/>
                </a:solidFill>
              </a:rPr>
              <a:t>Profil</a:t>
            </a:r>
            <a:r>
              <a:rPr lang="nl-BE" cap="small" dirty="0">
                <a:solidFill>
                  <a:srgbClr val="002060"/>
                </a:solidFill>
              </a:rPr>
              <a:t> de </a:t>
            </a:r>
            <a:r>
              <a:rPr lang="nl-BE" cap="small" dirty="0" err="1">
                <a:solidFill>
                  <a:srgbClr val="002060"/>
                </a:solidFill>
              </a:rPr>
              <a:t>compétences</a:t>
            </a:r>
            <a:endParaRPr lang="fr-BE" dirty="0"/>
          </a:p>
        </p:txBody>
      </p:sp>
      <p:pic>
        <p:nvPicPr>
          <p:cNvPr id="4" name="Espace réservé du contenu 3"/>
          <p:cNvPicPr>
            <a:picLocks noGrp="1" noChangeAspect="1"/>
          </p:cNvPicPr>
          <p:nvPr>
            <p:ph idx="1"/>
          </p:nvPr>
        </p:nvPicPr>
        <p:blipFill>
          <a:blip r:embed="rId2"/>
          <a:stretch>
            <a:fillRect/>
          </a:stretch>
        </p:blipFill>
        <p:spPr>
          <a:xfrm>
            <a:off x="609599" y="866275"/>
            <a:ext cx="9063789" cy="4892842"/>
          </a:xfrm>
          <a:prstGeom prst="rect">
            <a:avLst/>
          </a:prstGeom>
        </p:spPr>
      </p:pic>
    </p:spTree>
    <p:extLst>
      <p:ext uri="{BB962C8B-B14F-4D97-AF65-F5344CB8AC3E}">
        <p14:creationId xmlns:p14="http://schemas.microsoft.com/office/powerpoint/2010/main" val="342015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B7B0B-0596-4405-A107-0F0A3DF8299D}"/>
              </a:ext>
            </a:extLst>
          </p:cNvPr>
          <p:cNvSpPr>
            <a:spLocks noGrp="1"/>
          </p:cNvSpPr>
          <p:nvPr>
            <p:ph type="title"/>
          </p:nvPr>
        </p:nvSpPr>
        <p:spPr>
          <a:xfrm>
            <a:off x="609600" y="224589"/>
            <a:ext cx="10972801" cy="625643"/>
          </a:xfrm>
        </p:spPr>
        <p:txBody>
          <a:bodyPr/>
          <a:lstStyle/>
          <a:p>
            <a:pPr algn="l"/>
            <a:r>
              <a:rPr lang="nl-BE" cap="small" dirty="0" err="1">
                <a:solidFill>
                  <a:srgbClr val="002060"/>
                </a:solidFill>
              </a:rPr>
              <a:t>Profil</a:t>
            </a:r>
            <a:r>
              <a:rPr lang="nl-BE" cap="small" dirty="0">
                <a:solidFill>
                  <a:srgbClr val="002060"/>
                </a:solidFill>
              </a:rPr>
              <a:t> de </a:t>
            </a:r>
            <a:r>
              <a:rPr lang="nl-BE" cap="small" dirty="0" err="1">
                <a:solidFill>
                  <a:srgbClr val="002060"/>
                </a:solidFill>
              </a:rPr>
              <a:t>compétences</a:t>
            </a:r>
            <a:endParaRPr lang="nl-BE" dirty="0"/>
          </a:p>
        </p:txBody>
      </p:sp>
      <p:pic>
        <p:nvPicPr>
          <p:cNvPr id="4" name="Image 3"/>
          <p:cNvPicPr>
            <a:picLocks noChangeAspect="1"/>
          </p:cNvPicPr>
          <p:nvPr/>
        </p:nvPicPr>
        <p:blipFill>
          <a:blip r:embed="rId3"/>
          <a:stretch>
            <a:fillRect/>
          </a:stretch>
        </p:blipFill>
        <p:spPr>
          <a:xfrm>
            <a:off x="417095" y="850231"/>
            <a:ext cx="9817768" cy="5053263"/>
          </a:xfrm>
          <a:prstGeom prst="rect">
            <a:avLst/>
          </a:prstGeom>
        </p:spPr>
      </p:pic>
    </p:spTree>
    <p:extLst>
      <p:ext uri="{BB962C8B-B14F-4D97-AF65-F5344CB8AC3E}">
        <p14:creationId xmlns:p14="http://schemas.microsoft.com/office/powerpoint/2010/main" val="2014556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441A3-AE66-4D05-B578-4A1333B6F11D}"/>
              </a:ext>
            </a:extLst>
          </p:cNvPr>
          <p:cNvSpPr>
            <a:spLocks noGrp="1"/>
          </p:cNvSpPr>
          <p:nvPr>
            <p:ph type="title"/>
          </p:nvPr>
        </p:nvSpPr>
        <p:spPr/>
        <p:txBody>
          <a:bodyPr/>
          <a:lstStyle/>
          <a:p>
            <a:pPr algn="l"/>
            <a:r>
              <a:rPr lang="nl-BE" cap="small" dirty="0" err="1">
                <a:solidFill>
                  <a:srgbClr val="002060"/>
                </a:solidFill>
              </a:rPr>
              <a:t>Cotation</a:t>
            </a:r>
            <a:endParaRPr lang="nl-BE" dirty="0"/>
          </a:p>
        </p:txBody>
      </p:sp>
      <p:sp>
        <p:nvSpPr>
          <p:cNvPr id="3" name="Content Placeholder 2">
            <a:extLst>
              <a:ext uri="{FF2B5EF4-FFF2-40B4-BE49-F238E27FC236}">
                <a16:creationId xmlns:a16="http://schemas.microsoft.com/office/drawing/2014/main" id="{69AB3936-AA3E-4F9F-AF24-F0AE54D55E12}"/>
              </a:ext>
            </a:extLst>
          </p:cNvPr>
          <p:cNvSpPr>
            <a:spLocks noGrp="1"/>
          </p:cNvSpPr>
          <p:nvPr>
            <p:ph idx="1"/>
          </p:nvPr>
        </p:nvSpPr>
        <p:spPr>
          <a:xfrm>
            <a:off x="609599" y="1254969"/>
            <a:ext cx="10972801" cy="4525963"/>
          </a:xfrm>
        </p:spPr>
        <p:txBody>
          <a:bodyPr/>
          <a:lstStyle/>
          <a:p>
            <a:pPr>
              <a:buFont typeface="Wingdings" panose="05000000000000000000" pitchFamily="2" charset="2"/>
              <a:buChar char="Ø"/>
            </a:pPr>
            <a:r>
              <a:rPr lang="nl-BE" cap="small" dirty="0">
                <a:solidFill>
                  <a:srgbClr val="002060"/>
                </a:solidFill>
              </a:rPr>
              <a:t> </a:t>
            </a:r>
            <a:r>
              <a:rPr lang="fr-FR" sz="2800" cap="small" dirty="0">
                <a:solidFill>
                  <a:srgbClr val="002060"/>
                </a:solidFill>
              </a:rPr>
              <a:t>Le système d’évaluation repose sur une échelle en 9 points </a:t>
            </a:r>
            <a:r>
              <a:rPr lang="nl-BE" sz="2800" cap="small" dirty="0">
                <a:solidFill>
                  <a:srgbClr val="002060"/>
                </a:solidFill>
              </a:rPr>
              <a:t>:</a:t>
            </a:r>
            <a:endParaRPr lang="nl-BE" sz="2000" cap="small" dirty="0">
              <a:solidFill>
                <a:srgbClr val="002060"/>
              </a:solidFill>
            </a:endParaRPr>
          </a:p>
          <a:p>
            <a:pPr lvl="1"/>
            <a:r>
              <a:rPr lang="fr-BE" sz="2000" cap="small" dirty="0">
                <a:solidFill>
                  <a:srgbClr val="00B050"/>
                </a:solidFill>
              </a:rPr>
              <a:t>Score 9 : la compétence est très présente et fortement développée</a:t>
            </a:r>
          </a:p>
          <a:p>
            <a:pPr lvl="1"/>
            <a:r>
              <a:rPr lang="fr-BE" sz="2000" cap="small" dirty="0">
                <a:solidFill>
                  <a:srgbClr val="00B050"/>
                </a:solidFill>
              </a:rPr>
              <a:t>Score 8 : la compétence est très présente et développée</a:t>
            </a:r>
          </a:p>
          <a:p>
            <a:pPr lvl="1"/>
            <a:r>
              <a:rPr lang="fr-BE" sz="2000" cap="small" dirty="0">
                <a:solidFill>
                  <a:srgbClr val="00B050"/>
                </a:solidFill>
              </a:rPr>
              <a:t>Score 7 : la compétence est présente</a:t>
            </a:r>
          </a:p>
          <a:p>
            <a:pPr lvl="1"/>
            <a:r>
              <a:rPr lang="fr-BE" sz="2000" cap="small" dirty="0">
                <a:solidFill>
                  <a:schemeClr val="accent6"/>
                </a:solidFill>
              </a:rPr>
              <a:t>Score 6 : la compétence peut être développée ; des résultats à court terme sont à prévoir</a:t>
            </a:r>
          </a:p>
          <a:p>
            <a:pPr lvl="1"/>
            <a:r>
              <a:rPr lang="fr-BE" sz="2000" cap="small" dirty="0">
                <a:solidFill>
                  <a:schemeClr val="accent6"/>
                </a:solidFill>
              </a:rPr>
              <a:t>Score 5 : la compétence peut être développée</a:t>
            </a:r>
          </a:p>
          <a:p>
            <a:pPr lvl="1"/>
            <a:r>
              <a:rPr lang="fr-BE" sz="2000" cap="small" dirty="0">
                <a:solidFill>
                  <a:schemeClr val="accent6"/>
                </a:solidFill>
              </a:rPr>
              <a:t>Score 4 : la compétence peut être développée mais constituera un point d’attention pour le candidat</a:t>
            </a:r>
          </a:p>
          <a:p>
            <a:pPr lvl="1"/>
            <a:r>
              <a:rPr lang="fr-BE" sz="2000" cap="small" dirty="0">
                <a:solidFill>
                  <a:srgbClr val="FF0000"/>
                </a:solidFill>
              </a:rPr>
              <a:t>Score 3 : la compétence n’est pas acquise et nécessitera de la part du candidat un investissement important</a:t>
            </a:r>
          </a:p>
          <a:p>
            <a:pPr lvl="1"/>
            <a:r>
              <a:rPr lang="fr-BE" sz="2000" cap="small" dirty="0">
                <a:solidFill>
                  <a:srgbClr val="FF0000"/>
                </a:solidFill>
              </a:rPr>
              <a:t>Score 2 : la compétence n’est pas acquise et nécessitera de la part du candidat un investissement important de longue durée</a:t>
            </a:r>
          </a:p>
          <a:p>
            <a:pPr lvl="1"/>
            <a:r>
              <a:rPr lang="fr-BE" sz="2000" cap="small" dirty="0">
                <a:solidFill>
                  <a:srgbClr val="FF0000"/>
                </a:solidFill>
              </a:rPr>
              <a:t>Score 1 : la compétence n’est pas acquise et le candidat ne démontre pas qu’elle peut être développée</a:t>
            </a:r>
          </a:p>
          <a:p>
            <a:pPr marL="0" indent="0">
              <a:buNone/>
            </a:pPr>
            <a:endParaRPr lang="nl-BE" cap="small" dirty="0">
              <a:solidFill>
                <a:srgbClr val="002060"/>
              </a:solidFill>
            </a:endParaRPr>
          </a:p>
        </p:txBody>
      </p:sp>
    </p:spTree>
    <p:extLst>
      <p:ext uri="{BB962C8B-B14F-4D97-AF65-F5344CB8AC3E}">
        <p14:creationId xmlns:p14="http://schemas.microsoft.com/office/powerpoint/2010/main" val="3452390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BE6A47F-0AEE-47F1-9990-9C389F3D5556}"/>
              </a:ext>
            </a:extLst>
          </p:cNvPr>
          <p:cNvSpPr>
            <a:spLocks noGrp="1"/>
          </p:cNvSpPr>
          <p:nvPr>
            <p:ph idx="1"/>
          </p:nvPr>
        </p:nvSpPr>
        <p:spPr>
          <a:xfrm>
            <a:off x="609600" y="448734"/>
            <a:ext cx="10972801" cy="5677432"/>
          </a:xfrm>
        </p:spPr>
        <p:txBody>
          <a:bodyPr/>
          <a:lstStyle/>
          <a:p>
            <a:pPr>
              <a:buFont typeface="Wingdings" panose="05000000000000000000" pitchFamily="2" charset="2"/>
              <a:buChar char="Ø"/>
            </a:pPr>
            <a:r>
              <a:rPr lang="fr-FR" sz="2800" cap="small" dirty="0">
                <a:solidFill>
                  <a:srgbClr val="002060"/>
                </a:solidFill>
                <a:latin typeface="+mj-lt"/>
                <a:ea typeface="+mj-ea"/>
                <a:cs typeface="+mj-cs"/>
              </a:rPr>
              <a:t>Décision de la commission de délibération au niveau de la personnalité du candidat</a:t>
            </a:r>
          </a:p>
          <a:p>
            <a:endParaRPr lang="fr-FR" sz="2800" cap="small" dirty="0">
              <a:solidFill>
                <a:srgbClr val="002060"/>
              </a:solidFill>
              <a:latin typeface="+mj-lt"/>
              <a:ea typeface="+mj-ea"/>
              <a:cs typeface="+mj-cs"/>
            </a:endParaRPr>
          </a:p>
          <a:p>
            <a:r>
              <a:rPr lang="fr-FR" sz="2800" cap="small" dirty="0">
                <a:solidFill>
                  <a:srgbClr val="002060"/>
                </a:solidFill>
                <a:latin typeface="+mj-lt"/>
                <a:ea typeface="+mj-ea"/>
                <a:cs typeface="+mj-cs"/>
              </a:rPr>
              <a:t>Si le candidat est déclaré apte, il continue la procédure</a:t>
            </a:r>
          </a:p>
          <a:p>
            <a:endParaRPr lang="fr-FR" sz="2800" cap="small" dirty="0">
              <a:solidFill>
                <a:srgbClr val="002060"/>
              </a:solidFill>
              <a:latin typeface="+mj-lt"/>
              <a:ea typeface="+mj-ea"/>
              <a:cs typeface="+mj-cs"/>
            </a:endParaRPr>
          </a:p>
          <a:p>
            <a:r>
              <a:rPr lang="fr-FR" sz="2800" cap="small" dirty="0">
                <a:solidFill>
                  <a:srgbClr val="002060"/>
                </a:solidFill>
                <a:latin typeface="+mj-lt"/>
                <a:ea typeface="+mj-ea"/>
                <a:cs typeface="+mj-cs"/>
              </a:rPr>
              <a:t>Si le candidat est déclaré inapte, sa candidature s’arrête</a:t>
            </a:r>
            <a:endParaRPr lang="fr-BE" sz="2800" cap="small" dirty="0">
              <a:solidFill>
                <a:srgbClr val="002060"/>
              </a:solidFill>
              <a:latin typeface="+mj-lt"/>
              <a:ea typeface="+mj-ea"/>
              <a:cs typeface="+mj-cs"/>
            </a:endParaRPr>
          </a:p>
        </p:txBody>
      </p:sp>
    </p:spTree>
    <p:extLst>
      <p:ext uri="{BB962C8B-B14F-4D97-AF65-F5344CB8AC3E}">
        <p14:creationId xmlns:p14="http://schemas.microsoft.com/office/powerpoint/2010/main" val="2808183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14C1-78CD-4976-A0E4-B51712BF5489}"/>
              </a:ext>
            </a:extLst>
          </p:cNvPr>
          <p:cNvSpPr>
            <a:spLocks noGrp="1"/>
          </p:cNvSpPr>
          <p:nvPr>
            <p:ph type="title"/>
          </p:nvPr>
        </p:nvSpPr>
        <p:spPr>
          <a:xfrm>
            <a:off x="279116" y="338203"/>
            <a:ext cx="11559969" cy="1143000"/>
          </a:xfrm>
        </p:spPr>
        <p:txBody>
          <a:bodyPr/>
          <a:lstStyle/>
          <a:p>
            <a:r>
              <a:rPr lang="nl-BE" sz="4000" cap="small" dirty="0">
                <a:solidFill>
                  <a:srgbClr val="002060"/>
                </a:solidFill>
              </a:rPr>
              <a:t>Parcours de </a:t>
            </a:r>
            <a:r>
              <a:rPr lang="nl-BE" sz="4000" cap="small" dirty="0" err="1">
                <a:solidFill>
                  <a:srgbClr val="002060"/>
                </a:solidFill>
              </a:rPr>
              <a:t>sélection</a:t>
            </a:r>
            <a:r>
              <a:rPr lang="nl-BE" sz="4000" cap="small" dirty="0">
                <a:solidFill>
                  <a:srgbClr val="002060"/>
                </a:solidFill>
              </a:rPr>
              <a:t> </a:t>
            </a:r>
            <a:r>
              <a:rPr lang="nl-BE" sz="3200" cap="small" dirty="0" err="1">
                <a:solidFill>
                  <a:srgbClr val="002060"/>
                </a:solidFill>
              </a:rPr>
              <a:t>candidat</a:t>
            </a:r>
            <a:r>
              <a:rPr lang="nl-BE" sz="3200" cap="small" dirty="0">
                <a:solidFill>
                  <a:srgbClr val="002060"/>
                </a:solidFill>
              </a:rPr>
              <a:t>-inspecteur </a:t>
            </a:r>
            <a:r>
              <a:rPr lang="nl-BE" sz="3200" cap="small" dirty="0" err="1">
                <a:solidFill>
                  <a:srgbClr val="002060"/>
                </a:solidFill>
              </a:rPr>
              <a:t>principal</a:t>
            </a:r>
            <a:r>
              <a:rPr lang="nl-BE" sz="3200" cap="small" dirty="0">
                <a:solidFill>
                  <a:srgbClr val="002060"/>
                </a:solidFill>
              </a:rPr>
              <a:t> </a:t>
            </a:r>
            <a:r>
              <a:rPr lang="nl-BE" sz="3200" cap="small" dirty="0" err="1">
                <a:solidFill>
                  <a:srgbClr val="002060"/>
                </a:solidFill>
              </a:rPr>
              <a:t>spécialisé</a:t>
            </a:r>
            <a:endParaRPr lang="nl-BE" dirty="0"/>
          </a:p>
        </p:txBody>
      </p:sp>
      <p:grpSp>
        <p:nvGrpSpPr>
          <p:cNvPr id="4" name="Grouper 23">
            <a:extLst>
              <a:ext uri="{FF2B5EF4-FFF2-40B4-BE49-F238E27FC236}">
                <a16:creationId xmlns:a16="http://schemas.microsoft.com/office/drawing/2014/main" id="{3263E0E3-A992-49E0-9F82-979A987A9031}"/>
              </a:ext>
            </a:extLst>
          </p:cNvPr>
          <p:cNvGrpSpPr>
            <a:grpSpLocks/>
          </p:cNvGrpSpPr>
          <p:nvPr/>
        </p:nvGrpSpPr>
        <p:grpSpPr bwMode="auto">
          <a:xfrm>
            <a:off x="516390" y="126955"/>
            <a:ext cx="11584592" cy="6056868"/>
            <a:chOff x="986387" y="529359"/>
            <a:chExt cx="11415117" cy="5650854"/>
          </a:xfrm>
        </p:grpSpPr>
        <p:grpSp>
          <p:nvGrpSpPr>
            <p:cNvPr id="5" name="Groep 4">
              <a:extLst>
                <a:ext uri="{FF2B5EF4-FFF2-40B4-BE49-F238E27FC236}">
                  <a16:creationId xmlns:a16="http://schemas.microsoft.com/office/drawing/2014/main" id="{A28E274A-9C82-4AE9-96D2-9F33ABFE2C06}"/>
                </a:ext>
              </a:extLst>
            </p:cNvPr>
            <p:cNvGrpSpPr>
              <a:grpSpLocks/>
            </p:cNvGrpSpPr>
            <p:nvPr/>
          </p:nvGrpSpPr>
          <p:grpSpPr bwMode="auto">
            <a:xfrm>
              <a:off x="986387" y="529359"/>
              <a:ext cx="11415117" cy="5650854"/>
              <a:chOff x="972869" y="529359"/>
              <a:chExt cx="11415117" cy="5650854"/>
            </a:xfrm>
          </p:grpSpPr>
          <p:sp>
            <p:nvSpPr>
              <p:cNvPr id="21" name="Vrije vorm 5">
                <a:extLst>
                  <a:ext uri="{FF2B5EF4-FFF2-40B4-BE49-F238E27FC236}">
                    <a16:creationId xmlns:a16="http://schemas.microsoft.com/office/drawing/2014/main" id="{75C7A4B8-0EF9-4AE1-9D92-ACD550BEE36E}"/>
                  </a:ext>
                </a:extLst>
              </p:cNvPr>
              <p:cNvSpPr/>
              <p:nvPr/>
            </p:nvSpPr>
            <p:spPr>
              <a:xfrm>
                <a:off x="5651367" y="1021774"/>
                <a:ext cx="1679776" cy="1372551"/>
              </a:xfrm>
              <a:custGeom>
                <a:avLst/>
                <a:gdLst>
                  <a:gd name="connsiteX0" fmla="*/ 0 w 1372547"/>
                  <a:gd name="connsiteY0" fmla="*/ 0 h 1372547"/>
                  <a:gd name="connsiteX1" fmla="*/ 1372547 w 1372547"/>
                  <a:gd name="connsiteY1" fmla="*/ 0 h 1372547"/>
                  <a:gd name="connsiteX2" fmla="*/ 1372547 w 1372547"/>
                  <a:gd name="connsiteY2" fmla="*/ 1372547 h 1372547"/>
                  <a:gd name="connsiteX3" fmla="*/ 0 w 1372547"/>
                  <a:gd name="connsiteY3" fmla="*/ 1372547 h 1372547"/>
                  <a:gd name="connsiteX4" fmla="*/ 0 w 1372547"/>
                  <a:gd name="connsiteY4" fmla="*/ 0 h 1372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547" h="1372547">
                    <a:moveTo>
                      <a:pt x="0" y="0"/>
                    </a:moveTo>
                    <a:lnTo>
                      <a:pt x="1372547" y="0"/>
                    </a:lnTo>
                    <a:lnTo>
                      <a:pt x="1372547" y="1372547"/>
                    </a:lnTo>
                    <a:lnTo>
                      <a:pt x="0" y="13725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600" dirty="0" err="1">
                    <a:solidFill>
                      <a:srgbClr val="2E2F7C"/>
                    </a:solidFill>
                    <a:latin typeface="TheSans TT B7 Bold"/>
                  </a:rPr>
                  <a:t>Candidature</a:t>
                </a:r>
                <a:endParaRPr lang="nl-BE" sz="1600" dirty="0">
                  <a:solidFill>
                    <a:srgbClr val="2E2F7C"/>
                  </a:solidFill>
                  <a:latin typeface="TheSans TT B7 Bold"/>
                </a:endParaRPr>
              </a:p>
            </p:txBody>
          </p:sp>
          <p:sp>
            <p:nvSpPr>
              <p:cNvPr id="22" name="Draaiende pijl 6">
                <a:extLst>
                  <a:ext uri="{FF2B5EF4-FFF2-40B4-BE49-F238E27FC236}">
                    <a16:creationId xmlns:a16="http://schemas.microsoft.com/office/drawing/2014/main" id="{BB32DF44-9B89-4C16-AB87-8D8E261CB525}"/>
                  </a:ext>
                </a:extLst>
              </p:cNvPr>
              <p:cNvSpPr/>
              <p:nvPr/>
            </p:nvSpPr>
            <p:spPr>
              <a:xfrm>
                <a:off x="2020648" y="529359"/>
                <a:ext cx="5146526" cy="5146128"/>
              </a:xfrm>
              <a:prstGeom prst="circularArrow">
                <a:avLst>
                  <a:gd name="adj1" fmla="val 5201"/>
                  <a:gd name="adj2" fmla="val 335940"/>
                  <a:gd name="adj3" fmla="val 21293132"/>
                  <a:gd name="adj4" fmla="val 19766335"/>
                  <a:gd name="adj5" fmla="val 6067"/>
                </a:avLst>
              </a:prstGeom>
              <a:solidFill>
                <a:srgbClr val="1D0485"/>
              </a:solidFill>
              <a:ln>
                <a:solidFill>
                  <a:srgbClr val="1D04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Vrije vorm 7">
                <a:extLst>
                  <a:ext uri="{FF2B5EF4-FFF2-40B4-BE49-F238E27FC236}">
                    <a16:creationId xmlns:a16="http://schemas.microsoft.com/office/drawing/2014/main" id="{91CD04FB-F17A-4174-8807-00C888F0F444}"/>
                  </a:ext>
                </a:extLst>
              </p:cNvPr>
              <p:cNvSpPr/>
              <p:nvPr/>
            </p:nvSpPr>
            <p:spPr>
              <a:xfrm>
                <a:off x="6384744" y="3264335"/>
                <a:ext cx="6003242" cy="1083778"/>
              </a:xfrm>
              <a:custGeom>
                <a:avLst/>
                <a:gdLst>
                  <a:gd name="connsiteX0" fmla="*/ 0 w 1372547"/>
                  <a:gd name="connsiteY0" fmla="*/ 0 h 1372547"/>
                  <a:gd name="connsiteX1" fmla="*/ 1372547 w 1372547"/>
                  <a:gd name="connsiteY1" fmla="*/ 0 h 1372547"/>
                  <a:gd name="connsiteX2" fmla="*/ 1372547 w 1372547"/>
                  <a:gd name="connsiteY2" fmla="*/ 1372547 h 1372547"/>
                  <a:gd name="connsiteX3" fmla="*/ 0 w 1372547"/>
                  <a:gd name="connsiteY3" fmla="*/ 1372547 h 1372547"/>
                  <a:gd name="connsiteX4" fmla="*/ 0 w 1372547"/>
                  <a:gd name="connsiteY4" fmla="*/ 0 h 1372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547" h="1372547">
                    <a:moveTo>
                      <a:pt x="0" y="0"/>
                    </a:moveTo>
                    <a:lnTo>
                      <a:pt x="1372547" y="0"/>
                    </a:lnTo>
                    <a:lnTo>
                      <a:pt x="1372547" y="1372547"/>
                    </a:lnTo>
                    <a:lnTo>
                      <a:pt x="0" y="13725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defRPr/>
                </a:pPr>
                <a:endParaRPr lang="nl-BE" sz="1600" dirty="0">
                  <a:solidFill>
                    <a:srgbClr val="2E2F7C"/>
                  </a:solidFill>
                  <a:latin typeface="TheSans TT B7 Bold"/>
                </a:endParaRPr>
              </a:p>
              <a:p>
                <a:pPr marL="285750" indent="-285750" defTabSz="444500" eaLnBrk="1" fontAlgn="auto" hangingPunct="1">
                  <a:lnSpc>
                    <a:spcPct val="90000"/>
                  </a:lnSpc>
                  <a:buFont typeface="Arial" panose="020B0604020202020204" pitchFamily="34" charset="0"/>
                  <a:buChar char="•"/>
                  <a:defRPr/>
                </a:pPr>
                <a:r>
                  <a:rPr lang="nl-BE" sz="1600" dirty="0" err="1">
                    <a:solidFill>
                      <a:srgbClr val="2E2F7C"/>
                    </a:solidFill>
                    <a:latin typeface="TheSans TT B7 Bold"/>
                  </a:rPr>
                  <a:t>Épreuve</a:t>
                </a:r>
                <a:r>
                  <a:rPr lang="nl-BE" sz="1600" dirty="0">
                    <a:solidFill>
                      <a:srgbClr val="2E2F7C"/>
                    </a:solidFill>
                    <a:latin typeface="TheSans TT B7 Bold"/>
                  </a:rPr>
                  <a:t> </a:t>
                </a:r>
                <a:r>
                  <a:rPr lang="nl-BE" sz="1600" dirty="0" err="1">
                    <a:solidFill>
                      <a:srgbClr val="2E2F7C"/>
                    </a:solidFill>
                    <a:latin typeface="TheSans TT B7 Bold"/>
                  </a:rPr>
                  <a:t>d’aptitudes</a:t>
                </a:r>
                <a:r>
                  <a:rPr lang="nl-BE" sz="1600" dirty="0">
                    <a:solidFill>
                      <a:srgbClr val="2E2F7C"/>
                    </a:solidFill>
                    <a:latin typeface="TheSans TT B7 Bold"/>
                  </a:rPr>
                  <a:t> </a:t>
                </a:r>
                <a:r>
                  <a:rPr lang="nl-BE" sz="1600" dirty="0" err="1">
                    <a:solidFill>
                      <a:srgbClr val="2E2F7C"/>
                    </a:solidFill>
                    <a:latin typeface="TheSans TT B7 Bold"/>
                  </a:rPr>
                  <a:t>cognitives</a:t>
                </a:r>
                <a:r>
                  <a:rPr lang="nl-BE" sz="1600" dirty="0">
                    <a:solidFill>
                      <a:srgbClr val="2E2F7C"/>
                    </a:solidFill>
                    <a:latin typeface="TheSans TT B7 Bold"/>
                  </a:rPr>
                  <a:t> (raisonnement </a:t>
                </a:r>
                <a:r>
                  <a:rPr lang="nl-BE" sz="1600" dirty="0" err="1">
                    <a:solidFill>
                      <a:srgbClr val="2E2F7C"/>
                    </a:solidFill>
                    <a:latin typeface="TheSans TT B7 Bold"/>
                  </a:rPr>
                  <a:t>abstrait</a:t>
                </a:r>
                <a:r>
                  <a:rPr lang="nl-BE" sz="1600" dirty="0">
                    <a:solidFill>
                      <a:srgbClr val="2E2F7C"/>
                    </a:solidFill>
                    <a:latin typeface="TheSans TT B7 Bold"/>
                  </a:rPr>
                  <a:t>, raisonnement </a:t>
                </a:r>
                <a:r>
                  <a:rPr lang="nl-BE" sz="1600" dirty="0" err="1">
                    <a:solidFill>
                      <a:srgbClr val="2E2F7C"/>
                    </a:solidFill>
                    <a:latin typeface="TheSans TT B7 Bold"/>
                  </a:rPr>
                  <a:t>numérique</a:t>
                </a:r>
                <a:r>
                  <a:rPr lang="nl-BE" sz="1600" dirty="0">
                    <a:solidFill>
                      <a:srgbClr val="2E2F7C"/>
                    </a:solidFill>
                    <a:latin typeface="TheSans TT B7 Bold"/>
                  </a:rPr>
                  <a:t>, </a:t>
                </a:r>
                <a:r>
                  <a:rPr lang="nl-BE" sz="1600" dirty="0" err="1">
                    <a:solidFill>
                      <a:srgbClr val="2E2F7C"/>
                    </a:solidFill>
                    <a:latin typeface="TheSans TT B7 Bold"/>
                  </a:rPr>
                  <a:t>traiter</a:t>
                </a:r>
                <a:r>
                  <a:rPr lang="nl-BE" sz="1600" dirty="0">
                    <a:solidFill>
                      <a:srgbClr val="2E2F7C"/>
                    </a:solidFill>
                    <a:latin typeface="TheSans TT B7 Bold"/>
                  </a:rPr>
                  <a:t> </a:t>
                </a:r>
                <a:r>
                  <a:rPr lang="nl-BE" sz="1600" dirty="0" err="1">
                    <a:solidFill>
                      <a:srgbClr val="2E2F7C"/>
                    </a:solidFill>
                    <a:latin typeface="TheSans TT B7 Bold"/>
                  </a:rPr>
                  <a:t>l’information</a:t>
                </a:r>
                <a:r>
                  <a:rPr lang="nl-BE" sz="1600" dirty="0">
                    <a:solidFill>
                      <a:srgbClr val="2E2F7C"/>
                    </a:solidFill>
                    <a:latin typeface="TheSans TT B7 Bold"/>
                  </a:rPr>
                  <a:t>, </a:t>
                </a:r>
                <a:r>
                  <a:rPr lang="nl-BE" sz="1600" dirty="0" err="1">
                    <a:solidFill>
                      <a:srgbClr val="2E2F7C"/>
                    </a:solidFill>
                    <a:latin typeface="TheSans TT B7 Bold"/>
                  </a:rPr>
                  <a:t>connaissance</a:t>
                </a:r>
                <a:r>
                  <a:rPr lang="nl-BE" sz="1600" dirty="0">
                    <a:solidFill>
                      <a:srgbClr val="2E2F7C"/>
                    </a:solidFill>
                    <a:latin typeface="TheSans TT B7 Bold"/>
                  </a:rPr>
                  <a:t> de la </a:t>
                </a:r>
                <a:r>
                  <a:rPr lang="nl-BE" sz="1600" dirty="0" err="1">
                    <a:solidFill>
                      <a:srgbClr val="2E2F7C"/>
                    </a:solidFill>
                    <a:latin typeface="TheSans TT B7 Bold"/>
                  </a:rPr>
                  <a:t>langue</a:t>
                </a:r>
                <a:r>
                  <a:rPr lang="nl-BE" sz="1600" dirty="0">
                    <a:solidFill>
                      <a:srgbClr val="2E2F7C"/>
                    </a:solidFill>
                    <a:latin typeface="TheSans TT B7 Bold"/>
                  </a:rPr>
                  <a:t>)</a:t>
                </a:r>
              </a:p>
              <a:p>
                <a:pPr marL="285750" indent="-285750" defTabSz="444500" eaLnBrk="1" fontAlgn="auto" hangingPunct="1">
                  <a:lnSpc>
                    <a:spcPct val="90000"/>
                  </a:lnSpc>
                  <a:buFont typeface="Arial" panose="020B0604020202020204" pitchFamily="34" charset="0"/>
                  <a:buChar char="•"/>
                  <a:defRPr/>
                </a:pPr>
                <a:endParaRPr lang="nl-BE" sz="500" dirty="0">
                  <a:solidFill>
                    <a:srgbClr val="2E2F7C"/>
                  </a:solidFill>
                  <a:latin typeface="TheSans TT B7 Bold"/>
                </a:endParaRPr>
              </a:p>
              <a:p>
                <a:pPr marL="285750" indent="-285750" defTabSz="444500" eaLnBrk="1" fontAlgn="auto" hangingPunct="1">
                  <a:lnSpc>
                    <a:spcPct val="90000"/>
                  </a:lnSpc>
                  <a:buFont typeface="Arial" panose="020B0604020202020204" pitchFamily="34" charset="0"/>
                  <a:buChar char="•"/>
                  <a:defRPr/>
                </a:pPr>
                <a:r>
                  <a:rPr lang="nl-BE" sz="1600" dirty="0">
                    <a:solidFill>
                      <a:srgbClr val="2E2F7C"/>
                    </a:solidFill>
                    <a:latin typeface="TheSans TT B7 Bold"/>
                  </a:rPr>
                  <a:t>Parcours </a:t>
                </a:r>
                <a:r>
                  <a:rPr lang="nl-BE" sz="1600" dirty="0" err="1">
                    <a:solidFill>
                      <a:srgbClr val="2E2F7C"/>
                    </a:solidFill>
                    <a:latin typeface="TheSans TT B7 Bold"/>
                  </a:rPr>
                  <a:t>fonctionnel</a:t>
                </a:r>
                <a:endParaRPr lang="nl-BE" sz="1600" dirty="0">
                  <a:solidFill>
                    <a:srgbClr val="2E2F7C"/>
                  </a:solidFill>
                  <a:latin typeface="TheSans TT B7 Bold"/>
                </a:endParaRPr>
              </a:p>
              <a:p>
                <a:pPr marL="285750" indent="-285750" defTabSz="444500" eaLnBrk="1" fontAlgn="auto" hangingPunct="1">
                  <a:lnSpc>
                    <a:spcPct val="90000"/>
                  </a:lnSpc>
                  <a:buFont typeface="Arial" panose="020B0604020202020204" pitchFamily="34" charset="0"/>
                  <a:buChar char="•"/>
                  <a:defRPr/>
                </a:pPr>
                <a:endParaRPr lang="nl-BE" sz="500" dirty="0">
                  <a:solidFill>
                    <a:srgbClr val="2E2F7C"/>
                  </a:solidFill>
                  <a:latin typeface="TheSans TT B7 Bold"/>
                </a:endParaRPr>
              </a:p>
              <a:p>
                <a:pPr marL="285750" indent="-285750" defTabSz="444500">
                  <a:lnSpc>
                    <a:spcPct val="90000"/>
                  </a:lnSpc>
                  <a:buFont typeface="Arial" panose="020B0604020202020204" pitchFamily="34" charset="0"/>
                  <a:buChar char="•"/>
                  <a:defRPr/>
                </a:pPr>
                <a:r>
                  <a:rPr lang="nl-BE" sz="1600" dirty="0" err="1">
                    <a:solidFill>
                      <a:srgbClr val="2E2F7C"/>
                    </a:solidFill>
                    <a:latin typeface="TheSans TT B7 Bold"/>
                  </a:rPr>
                  <a:t>Épreuve</a:t>
                </a:r>
                <a:r>
                  <a:rPr lang="nl-BE" sz="1600" dirty="0">
                    <a:solidFill>
                      <a:srgbClr val="2E2F7C"/>
                    </a:solidFill>
                    <a:latin typeface="TheSans TT B7 Bold"/>
                  </a:rPr>
                  <a:t> </a:t>
                </a:r>
                <a:r>
                  <a:rPr lang="nl-BE" sz="1600" dirty="0" err="1">
                    <a:solidFill>
                      <a:srgbClr val="2E2F7C"/>
                    </a:solidFill>
                    <a:latin typeface="TheSans TT B7 Bold"/>
                  </a:rPr>
                  <a:t>professionnelle</a:t>
                </a:r>
                <a:endParaRPr lang="nl-BE" sz="1600" dirty="0">
                  <a:solidFill>
                    <a:srgbClr val="2E2F7C"/>
                  </a:solidFill>
                  <a:latin typeface="TheSans TT B7 Bold"/>
                </a:endParaRPr>
              </a:p>
            </p:txBody>
          </p:sp>
          <p:sp>
            <p:nvSpPr>
              <p:cNvPr id="24" name="Draaiende pijl 8">
                <a:extLst>
                  <a:ext uri="{FF2B5EF4-FFF2-40B4-BE49-F238E27FC236}">
                    <a16:creationId xmlns:a16="http://schemas.microsoft.com/office/drawing/2014/main" id="{E7904063-4DC0-4D6D-AACB-23BD87059B53}"/>
                  </a:ext>
                </a:extLst>
              </p:cNvPr>
              <p:cNvSpPr/>
              <p:nvPr/>
            </p:nvSpPr>
            <p:spPr>
              <a:xfrm rot="679456">
                <a:off x="2771224" y="788026"/>
                <a:ext cx="4585701" cy="4944140"/>
              </a:xfrm>
              <a:prstGeom prst="circularArrow">
                <a:avLst>
                  <a:gd name="adj1" fmla="val 5201"/>
                  <a:gd name="adj2" fmla="val 335940"/>
                  <a:gd name="adj3" fmla="val 4014584"/>
                  <a:gd name="adj4" fmla="val 2253537"/>
                  <a:gd name="adj5" fmla="val 6067"/>
                </a:avLst>
              </a:prstGeom>
              <a:solidFill>
                <a:srgbClr val="1D0485"/>
              </a:solidFill>
              <a:ln>
                <a:solidFill>
                  <a:srgbClr val="1D04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nl-BE" dirty="0"/>
              </a:p>
            </p:txBody>
          </p:sp>
          <p:sp>
            <p:nvSpPr>
              <p:cNvPr id="25" name="Vrije vorm 9">
                <a:extLst>
                  <a:ext uri="{FF2B5EF4-FFF2-40B4-BE49-F238E27FC236}">
                    <a16:creationId xmlns:a16="http://schemas.microsoft.com/office/drawing/2014/main" id="{12A71E0B-F8D0-4622-A83A-5A709C82396F}"/>
                  </a:ext>
                </a:extLst>
              </p:cNvPr>
              <p:cNvSpPr/>
              <p:nvPr/>
            </p:nvSpPr>
            <p:spPr>
              <a:xfrm>
                <a:off x="3523936" y="4807662"/>
                <a:ext cx="1374167" cy="1372551"/>
              </a:xfrm>
              <a:custGeom>
                <a:avLst/>
                <a:gdLst>
                  <a:gd name="connsiteX0" fmla="*/ 0 w 1372547"/>
                  <a:gd name="connsiteY0" fmla="*/ 0 h 1372547"/>
                  <a:gd name="connsiteX1" fmla="*/ 1372547 w 1372547"/>
                  <a:gd name="connsiteY1" fmla="*/ 0 h 1372547"/>
                  <a:gd name="connsiteX2" fmla="*/ 1372547 w 1372547"/>
                  <a:gd name="connsiteY2" fmla="*/ 1372547 h 1372547"/>
                  <a:gd name="connsiteX3" fmla="*/ 0 w 1372547"/>
                  <a:gd name="connsiteY3" fmla="*/ 1372547 h 1372547"/>
                  <a:gd name="connsiteX4" fmla="*/ 0 w 1372547"/>
                  <a:gd name="connsiteY4" fmla="*/ 0 h 1372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547" h="1372547">
                    <a:moveTo>
                      <a:pt x="0" y="0"/>
                    </a:moveTo>
                    <a:lnTo>
                      <a:pt x="1372547" y="0"/>
                    </a:lnTo>
                    <a:lnTo>
                      <a:pt x="1372547" y="1372547"/>
                    </a:lnTo>
                    <a:lnTo>
                      <a:pt x="0" y="13725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600" dirty="0" err="1">
                    <a:solidFill>
                      <a:srgbClr val="2E2F7C"/>
                    </a:solidFill>
                    <a:latin typeface="TheSans TT B7 Bold"/>
                  </a:rPr>
                  <a:t>Épreuves</a:t>
                </a:r>
                <a:r>
                  <a:rPr lang="nl-BE" sz="1600" dirty="0">
                    <a:solidFill>
                      <a:srgbClr val="2E2F7C"/>
                    </a:solidFill>
                    <a:latin typeface="TheSans TT B7 Bold"/>
                  </a:rPr>
                  <a:t> de </a:t>
                </a:r>
                <a:r>
                  <a:rPr lang="nl-BE" sz="1600" dirty="0" err="1">
                    <a:solidFill>
                      <a:srgbClr val="2E2F7C"/>
                    </a:solidFill>
                    <a:latin typeface="TheSans TT B7 Bold"/>
                  </a:rPr>
                  <a:t>personnalité</a:t>
                </a:r>
                <a:endParaRPr lang="nl-BE" sz="1600" dirty="0">
                  <a:solidFill>
                    <a:srgbClr val="2E2F7C"/>
                  </a:solidFill>
                  <a:latin typeface="TheSans TT B7 Bold"/>
                </a:endParaRPr>
              </a:p>
            </p:txBody>
          </p:sp>
          <p:sp>
            <p:nvSpPr>
              <p:cNvPr id="26" name="Draaiende pijl 10">
                <a:extLst>
                  <a:ext uri="{FF2B5EF4-FFF2-40B4-BE49-F238E27FC236}">
                    <a16:creationId xmlns:a16="http://schemas.microsoft.com/office/drawing/2014/main" id="{A5DE86E3-461B-4124-961B-46558E27020E}"/>
                  </a:ext>
                </a:extLst>
              </p:cNvPr>
              <p:cNvSpPr/>
              <p:nvPr/>
            </p:nvSpPr>
            <p:spPr>
              <a:xfrm rot="20957767">
                <a:off x="972869" y="775246"/>
                <a:ext cx="5146526" cy="4876545"/>
              </a:xfrm>
              <a:prstGeom prst="circularArrow">
                <a:avLst>
                  <a:gd name="adj1" fmla="val 5201"/>
                  <a:gd name="adj2" fmla="val 335940"/>
                  <a:gd name="adj3" fmla="val 8210523"/>
                  <a:gd name="adj4" fmla="val 6449476"/>
                  <a:gd name="adj5" fmla="val 6067"/>
                </a:avLst>
              </a:prstGeom>
              <a:solidFill>
                <a:srgbClr val="1D0485"/>
              </a:solidFill>
              <a:ln>
                <a:solidFill>
                  <a:srgbClr val="1D04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Vrije vorm 11">
                <a:extLst>
                  <a:ext uri="{FF2B5EF4-FFF2-40B4-BE49-F238E27FC236}">
                    <a16:creationId xmlns:a16="http://schemas.microsoft.com/office/drawing/2014/main" id="{01BEC029-12FC-427B-8112-AA0465AA95BD}"/>
                  </a:ext>
                </a:extLst>
              </p:cNvPr>
              <p:cNvSpPr/>
              <p:nvPr/>
            </p:nvSpPr>
            <p:spPr>
              <a:xfrm>
                <a:off x="1289930" y="3517561"/>
                <a:ext cx="1372407" cy="1372551"/>
              </a:xfrm>
              <a:custGeom>
                <a:avLst/>
                <a:gdLst>
                  <a:gd name="connsiteX0" fmla="*/ 0 w 1372547"/>
                  <a:gd name="connsiteY0" fmla="*/ 0 h 1372547"/>
                  <a:gd name="connsiteX1" fmla="*/ 1372547 w 1372547"/>
                  <a:gd name="connsiteY1" fmla="*/ 0 h 1372547"/>
                  <a:gd name="connsiteX2" fmla="*/ 1372547 w 1372547"/>
                  <a:gd name="connsiteY2" fmla="*/ 1372547 h 1372547"/>
                  <a:gd name="connsiteX3" fmla="*/ 0 w 1372547"/>
                  <a:gd name="connsiteY3" fmla="*/ 1372547 h 1372547"/>
                  <a:gd name="connsiteX4" fmla="*/ 0 w 1372547"/>
                  <a:gd name="connsiteY4" fmla="*/ 0 h 1372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547" h="1372547">
                    <a:moveTo>
                      <a:pt x="0" y="0"/>
                    </a:moveTo>
                    <a:lnTo>
                      <a:pt x="1372547" y="0"/>
                    </a:lnTo>
                    <a:lnTo>
                      <a:pt x="1372547" y="1372547"/>
                    </a:lnTo>
                    <a:lnTo>
                      <a:pt x="0" y="13725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600" dirty="0" err="1">
                    <a:solidFill>
                      <a:srgbClr val="2E2F7C"/>
                    </a:solidFill>
                    <a:latin typeface="TheSans TT B7 Bold"/>
                  </a:rPr>
                  <a:t>Épreuve</a:t>
                </a:r>
                <a:r>
                  <a:rPr lang="nl-BE" sz="1600" dirty="0">
                    <a:solidFill>
                      <a:srgbClr val="2E2F7C"/>
                    </a:solidFill>
                    <a:latin typeface="TheSans TT B7 Bold"/>
                  </a:rPr>
                  <a:t> </a:t>
                </a:r>
                <a:r>
                  <a:rPr lang="nl-BE" sz="1600" dirty="0" err="1">
                    <a:solidFill>
                      <a:srgbClr val="2E2F7C"/>
                    </a:solidFill>
                    <a:latin typeface="TheSans TT B7 Bold"/>
                  </a:rPr>
                  <a:t>d’aptitude</a:t>
                </a:r>
                <a:r>
                  <a:rPr lang="nl-BE" sz="1600" dirty="0">
                    <a:solidFill>
                      <a:srgbClr val="2E2F7C"/>
                    </a:solidFill>
                    <a:latin typeface="TheSans TT B7 Bold"/>
                  </a:rPr>
                  <a:t> </a:t>
                </a:r>
                <a:r>
                  <a:rPr lang="nl-BE" sz="1600" dirty="0" err="1">
                    <a:solidFill>
                      <a:srgbClr val="2E2F7C"/>
                    </a:solidFill>
                    <a:latin typeface="TheSans TT B7 Bold"/>
                  </a:rPr>
                  <a:t>médicale</a:t>
                </a:r>
                <a:endParaRPr lang="nl-BE" sz="1600" dirty="0">
                  <a:solidFill>
                    <a:srgbClr val="2E2F7C"/>
                  </a:solidFill>
                  <a:latin typeface="TheSans TT B7 Bold"/>
                </a:endParaRPr>
              </a:p>
            </p:txBody>
          </p:sp>
          <p:sp>
            <p:nvSpPr>
              <p:cNvPr id="28" name="Draaiende pijl 12">
                <a:extLst>
                  <a:ext uri="{FF2B5EF4-FFF2-40B4-BE49-F238E27FC236}">
                    <a16:creationId xmlns:a16="http://schemas.microsoft.com/office/drawing/2014/main" id="{5E7AEE6C-BD16-4B66-B23D-B4BEC4142B9E}"/>
                  </a:ext>
                </a:extLst>
              </p:cNvPr>
              <p:cNvSpPr/>
              <p:nvPr/>
            </p:nvSpPr>
            <p:spPr>
              <a:xfrm>
                <a:off x="1507976" y="1012626"/>
                <a:ext cx="4866765" cy="5146128"/>
              </a:xfrm>
              <a:prstGeom prst="circularArrow">
                <a:avLst>
                  <a:gd name="adj1" fmla="val 5201"/>
                  <a:gd name="adj2" fmla="val 335940"/>
                  <a:gd name="adj3" fmla="val 12297725"/>
                  <a:gd name="adj4" fmla="val 10770928"/>
                  <a:gd name="adj5" fmla="val 6067"/>
                </a:avLst>
              </a:prstGeom>
              <a:solidFill>
                <a:srgbClr val="1D0485"/>
              </a:solidFill>
              <a:ln>
                <a:solidFill>
                  <a:srgbClr val="1D04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6" name="Groep 16">
              <a:extLst>
                <a:ext uri="{FF2B5EF4-FFF2-40B4-BE49-F238E27FC236}">
                  <a16:creationId xmlns:a16="http://schemas.microsoft.com/office/drawing/2014/main" id="{98AA224D-DABD-4EDE-9B26-09EDC9CCC644}"/>
                </a:ext>
              </a:extLst>
            </p:cNvPr>
            <p:cNvGrpSpPr>
              <a:grpSpLocks/>
            </p:cNvGrpSpPr>
            <p:nvPr/>
          </p:nvGrpSpPr>
          <p:grpSpPr bwMode="auto">
            <a:xfrm>
              <a:off x="2739725" y="1397238"/>
              <a:ext cx="3735409" cy="3823812"/>
              <a:chOff x="2739725" y="1397238"/>
              <a:chExt cx="3735409" cy="3823812"/>
            </a:xfrm>
          </p:grpSpPr>
          <p:sp>
            <p:nvSpPr>
              <p:cNvPr id="7" name="Vrije vorm 17">
                <a:extLst>
                  <a:ext uri="{FF2B5EF4-FFF2-40B4-BE49-F238E27FC236}">
                    <a16:creationId xmlns:a16="http://schemas.microsoft.com/office/drawing/2014/main" id="{A3984BAB-5C58-4291-8C87-46E78CEC6CE0}"/>
                  </a:ext>
                </a:extLst>
              </p:cNvPr>
              <p:cNvSpPr/>
              <p:nvPr/>
            </p:nvSpPr>
            <p:spPr>
              <a:xfrm>
                <a:off x="4902145" y="1397238"/>
                <a:ext cx="526090" cy="524577"/>
              </a:xfrm>
              <a:custGeom>
                <a:avLst/>
                <a:gdLst>
                  <a:gd name="connsiteX0" fmla="*/ 0 w 524835"/>
                  <a:gd name="connsiteY0" fmla="*/ 0 h 524835"/>
                  <a:gd name="connsiteX1" fmla="*/ 524835 w 524835"/>
                  <a:gd name="connsiteY1" fmla="*/ 0 h 524835"/>
                  <a:gd name="connsiteX2" fmla="*/ 524835 w 524835"/>
                  <a:gd name="connsiteY2" fmla="*/ 524835 h 524835"/>
                  <a:gd name="connsiteX3" fmla="*/ 0 w 524835"/>
                  <a:gd name="connsiteY3" fmla="*/ 524835 h 524835"/>
                  <a:gd name="connsiteX4" fmla="*/ 0 w 52483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5" h="524835">
                    <a:moveTo>
                      <a:pt x="0" y="0"/>
                    </a:moveTo>
                    <a:lnTo>
                      <a:pt x="524835" y="0"/>
                    </a:lnTo>
                    <a:lnTo>
                      <a:pt x="52483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41910" tIns="41910" rIns="41910" bIns="41910" spcCol="1270" anchor="ctr"/>
              <a:lstStyle/>
              <a:p>
                <a:pPr algn="ctr" defTabSz="1466850" eaLnBrk="1" fontAlgn="auto" hangingPunct="1">
                  <a:lnSpc>
                    <a:spcPct val="90000"/>
                  </a:lnSpc>
                  <a:spcAft>
                    <a:spcPct val="35000"/>
                  </a:spcAft>
                  <a:defRPr/>
                </a:pPr>
                <a:endParaRPr lang="nl-BE" sz="3300">
                  <a:solidFill>
                    <a:srgbClr val="B9BAE5">
                      <a:hueOff val="0"/>
                      <a:satOff val="0"/>
                      <a:lumOff val="0"/>
                      <a:alphaOff val="0"/>
                    </a:srgbClr>
                  </a:solidFill>
                </a:endParaRPr>
              </a:p>
            </p:txBody>
          </p:sp>
          <p:sp>
            <p:nvSpPr>
              <p:cNvPr id="8" name="Vrije vorm 19">
                <a:extLst>
                  <a:ext uri="{FF2B5EF4-FFF2-40B4-BE49-F238E27FC236}">
                    <a16:creationId xmlns:a16="http://schemas.microsoft.com/office/drawing/2014/main" id="{46D6163B-1FC2-4EA1-9EB4-4A55EDEE13C2}"/>
                  </a:ext>
                </a:extLst>
              </p:cNvPr>
              <p:cNvSpPr/>
              <p:nvPr/>
            </p:nvSpPr>
            <p:spPr>
              <a:xfrm>
                <a:off x="5220891" y="2014520"/>
                <a:ext cx="1191405" cy="587792"/>
              </a:xfrm>
              <a:custGeom>
                <a:avLst/>
                <a:gdLst>
                  <a:gd name="connsiteX0" fmla="*/ 0 w 735509"/>
                  <a:gd name="connsiteY0" fmla="*/ 0 h 524835"/>
                  <a:gd name="connsiteX1" fmla="*/ 735509 w 735509"/>
                  <a:gd name="connsiteY1" fmla="*/ 0 h 524835"/>
                  <a:gd name="connsiteX2" fmla="*/ 735509 w 735509"/>
                  <a:gd name="connsiteY2" fmla="*/ 524835 h 524835"/>
                  <a:gd name="connsiteX3" fmla="*/ 0 w 735509"/>
                  <a:gd name="connsiteY3" fmla="*/ 524835 h 524835"/>
                  <a:gd name="connsiteX4" fmla="*/ 0 w 735509"/>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09" h="524835">
                    <a:moveTo>
                      <a:pt x="0" y="0"/>
                    </a:moveTo>
                    <a:lnTo>
                      <a:pt x="735509" y="0"/>
                    </a:lnTo>
                    <a:lnTo>
                      <a:pt x="735509"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000" dirty="0">
                    <a:solidFill>
                      <a:srgbClr val="2E2F7C"/>
                    </a:solidFill>
                  </a:rPr>
                  <a:t>Evaluation de la </a:t>
                </a:r>
                <a:r>
                  <a:rPr lang="nl-BE" sz="1000" dirty="0" err="1">
                    <a:solidFill>
                      <a:srgbClr val="2E2F7C"/>
                    </a:solidFill>
                  </a:rPr>
                  <a:t>moralité</a:t>
                </a:r>
                <a:r>
                  <a:rPr lang="nl-BE" sz="1000" dirty="0">
                    <a:solidFill>
                      <a:srgbClr val="2E2F7C"/>
                    </a:solidFill>
                  </a:rPr>
                  <a:t> </a:t>
                </a:r>
                <a:r>
                  <a:rPr lang="nl-BE" sz="1000" dirty="0" err="1">
                    <a:solidFill>
                      <a:srgbClr val="2E2F7C"/>
                    </a:solidFill>
                  </a:rPr>
                  <a:t>sur</a:t>
                </a:r>
                <a:r>
                  <a:rPr lang="nl-BE" sz="1000" dirty="0">
                    <a:solidFill>
                      <a:srgbClr val="2E2F7C"/>
                    </a:solidFill>
                  </a:rPr>
                  <a:t> base du </a:t>
                </a:r>
                <a:r>
                  <a:rPr lang="nl-BE" sz="1000" dirty="0" err="1">
                    <a:solidFill>
                      <a:srgbClr val="2E2F7C"/>
                    </a:solidFill>
                  </a:rPr>
                  <a:t>casier</a:t>
                </a:r>
                <a:r>
                  <a:rPr lang="nl-BE" sz="1000" dirty="0">
                    <a:solidFill>
                      <a:srgbClr val="2E2F7C"/>
                    </a:solidFill>
                  </a:rPr>
                  <a:t> </a:t>
                </a:r>
                <a:r>
                  <a:rPr lang="nl-BE" sz="1000" dirty="0" err="1">
                    <a:solidFill>
                      <a:srgbClr val="2E2F7C"/>
                    </a:solidFill>
                  </a:rPr>
                  <a:t>judiciaire</a:t>
                </a:r>
                <a:endParaRPr lang="nl-BE" sz="1000" dirty="0">
                  <a:solidFill>
                    <a:srgbClr val="2E2F7C"/>
                  </a:solidFill>
                </a:endParaRPr>
              </a:p>
            </p:txBody>
          </p:sp>
          <p:sp>
            <p:nvSpPr>
              <p:cNvPr id="10" name="Vrije vorm 21">
                <a:extLst>
                  <a:ext uri="{FF2B5EF4-FFF2-40B4-BE49-F238E27FC236}">
                    <a16:creationId xmlns:a16="http://schemas.microsoft.com/office/drawing/2014/main" id="{5A55641D-DE1A-4D76-B1EF-D7FBA16A7032}"/>
                  </a:ext>
                </a:extLst>
              </p:cNvPr>
              <p:cNvSpPr/>
              <p:nvPr/>
            </p:nvSpPr>
            <p:spPr>
              <a:xfrm>
                <a:off x="5950804" y="3213519"/>
                <a:ext cx="524330" cy="524577"/>
              </a:xfrm>
              <a:custGeom>
                <a:avLst/>
                <a:gdLst>
                  <a:gd name="connsiteX0" fmla="*/ 0 w 524835"/>
                  <a:gd name="connsiteY0" fmla="*/ 0 h 524835"/>
                  <a:gd name="connsiteX1" fmla="*/ 524835 w 524835"/>
                  <a:gd name="connsiteY1" fmla="*/ 0 h 524835"/>
                  <a:gd name="connsiteX2" fmla="*/ 524835 w 524835"/>
                  <a:gd name="connsiteY2" fmla="*/ 524835 h 524835"/>
                  <a:gd name="connsiteX3" fmla="*/ 0 w 524835"/>
                  <a:gd name="connsiteY3" fmla="*/ 524835 h 524835"/>
                  <a:gd name="connsiteX4" fmla="*/ 0 w 52483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5" h="524835">
                    <a:moveTo>
                      <a:pt x="0" y="0"/>
                    </a:moveTo>
                    <a:lnTo>
                      <a:pt x="524835" y="0"/>
                    </a:lnTo>
                    <a:lnTo>
                      <a:pt x="52483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41910" tIns="41910" rIns="41910" bIns="41910" spcCol="1270" anchor="ctr"/>
              <a:lstStyle/>
              <a:p>
                <a:pPr algn="ctr" defTabSz="1466850" eaLnBrk="1" fontAlgn="auto" hangingPunct="1">
                  <a:lnSpc>
                    <a:spcPct val="90000"/>
                  </a:lnSpc>
                  <a:spcAft>
                    <a:spcPct val="35000"/>
                  </a:spcAft>
                  <a:defRPr/>
                </a:pPr>
                <a:endParaRPr lang="nl-BE" sz="3300">
                  <a:solidFill>
                    <a:srgbClr val="B9BAE5">
                      <a:hueOff val="0"/>
                      <a:satOff val="0"/>
                      <a:lumOff val="0"/>
                      <a:alphaOff val="0"/>
                    </a:srgbClr>
                  </a:solidFill>
                </a:endParaRPr>
              </a:p>
            </p:txBody>
          </p:sp>
          <p:sp>
            <p:nvSpPr>
              <p:cNvPr id="12" name="Vrije vorm 23">
                <a:extLst>
                  <a:ext uri="{FF2B5EF4-FFF2-40B4-BE49-F238E27FC236}">
                    <a16:creationId xmlns:a16="http://schemas.microsoft.com/office/drawing/2014/main" id="{65C87D93-B729-4BFD-9D06-402992C9E238}"/>
                  </a:ext>
                </a:extLst>
              </p:cNvPr>
              <p:cNvSpPr/>
              <p:nvPr/>
            </p:nvSpPr>
            <p:spPr>
              <a:xfrm>
                <a:off x="5393045" y="4178064"/>
                <a:ext cx="524330" cy="524578"/>
              </a:xfrm>
              <a:custGeom>
                <a:avLst/>
                <a:gdLst>
                  <a:gd name="connsiteX0" fmla="*/ 0 w 524835"/>
                  <a:gd name="connsiteY0" fmla="*/ 0 h 524835"/>
                  <a:gd name="connsiteX1" fmla="*/ 524835 w 524835"/>
                  <a:gd name="connsiteY1" fmla="*/ 0 h 524835"/>
                  <a:gd name="connsiteX2" fmla="*/ 524835 w 524835"/>
                  <a:gd name="connsiteY2" fmla="*/ 524835 h 524835"/>
                  <a:gd name="connsiteX3" fmla="*/ 0 w 524835"/>
                  <a:gd name="connsiteY3" fmla="*/ 524835 h 524835"/>
                  <a:gd name="connsiteX4" fmla="*/ 0 w 52483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5" h="524835">
                    <a:moveTo>
                      <a:pt x="0" y="0"/>
                    </a:moveTo>
                    <a:lnTo>
                      <a:pt x="524835" y="0"/>
                    </a:lnTo>
                    <a:lnTo>
                      <a:pt x="52483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41910" tIns="41910" rIns="41910" bIns="41910" spcCol="1270" anchor="ctr"/>
              <a:lstStyle/>
              <a:p>
                <a:pPr algn="ctr" defTabSz="1466850" eaLnBrk="1" fontAlgn="auto" hangingPunct="1">
                  <a:lnSpc>
                    <a:spcPct val="90000"/>
                  </a:lnSpc>
                  <a:spcAft>
                    <a:spcPct val="35000"/>
                  </a:spcAft>
                  <a:defRPr/>
                </a:pPr>
                <a:endParaRPr lang="nl-BE" sz="3300">
                  <a:solidFill>
                    <a:srgbClr val="B9BAE5">
                      <a:hueOff val="0"/>
                      <a:satOff val="0"/>
                      <a:lumOff val="0"/>
                      <a:alphaOff val="0"/>
                    </a:srgbClr>
                  </a:solidFill>
                </a:endParaRPr>
              </a:p>
            </p:txBody>
          </p:sp>
          <p:sp>
            <p:nvSpPr>
              <p:cNvPr id="14" name="Vrije vorm 25">
                <a:extLst>
                  <a:ext uri="{FF2B5EF4-FFF2-40B4-BE49-F238E27FC236}">
                    <a16:creationId xmlns:a16="http://schemas.microsoft.com/office/drawing/2014/main" id="{E073FBB7-E466-4125-8DF0-F1C7B222FF0D}"/>
                  </a:ext>
                </a:extLst>
              </p:cNvPr>
              <p:cNvSpPr/>
              <p:nvPr/>
            </p:nvSpPr>
            <p:spPr>
              <a:xfrm>
                <a:off x="3643619" y="4696473"/>
                <a:ext cx="1025542" cy="524577"/>
              </a:xfrm>
              <a:custGeom>
                <a:avLst/>
                <a:gdLst>
                  <a:gd name="connsiteX0" fmla="*/ 0 w 1368152"/>
                  <a:gd name="connsiteY0" fmla="*/ 0 h 524835"/>
                  <a:gd name="connsiteX1" fmla="*/ 1368152 w 1368152"/>
                  <a:gd name="connsiteY1" fmla="*/ 0 h 524835"/>
                  <a:gd name="connsiteX2" fmla="*/ 1368152 w 1368152"/>
                  <a:gd name="connsiteY2" fmla="*/ 524835 h 524835"/>
                  <a:gd name="connsiteX3" fmla="*/ 0 w 1368152"/>
                  <a:gd name="connsiteY3" fmla="*/ 524835 h 524835"/>
                  <a:gd name="connsiteX4" fmla="*/ 0 w 1368152"/>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8152" h="524835">
                    <a:moveTo>
                      <a:pt x="0" y="0"/>
                    </a:moveTo>
                    <a:lnTo>
                      <a:pt x="1368152" y="0"/>
                    </a:lnTo>
                    <a:lnTo>
                      <a:pt x="1368152"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000" dirty="0">
                    <a:solidFill>
                      <a:srgbClr val="2E2F7C"/>
                    </a:solidFill>
                  </a:rPr>
                  <a:t>Evaluation de </a:t>
                </a:r>
                <a:r>
                  <a:rPr lang="nl-BE" sz="1000" dirty="0" err="1">
                    <a:solidFill>
                      <a:srgbClr val="2E2F7C"/>
                    </a:solidFill>
                  </a:rPr>
                  <a:t>l’intégrité</a:t>
                </a:r>
                <a:endParaRPr lang="nl-BE" sz="1000" dirty="0">
                  <a:solidFill>
                    <a:srgbClr val="2E2F7C"/>
                  </a:solidFill>
                </a:endParaRPr>
              </a:p>
            </p:txBody>
          </p:sp>
          <p:sp>
            <p:nvSpPr>
              <p:cNvPr id="16" name="Vrije vorm 27">
                <a:extLst>
                  <a:ext uri="{FF2B5EF4-FFF2-40B4-BE49-F238E27FC236}">
                    <a16:creationId xmlns:a16="http://schemas.microsoft.com/office/drawing/2014/main" id="{9D83C296-EBF5-4C90-9848-C2D41F5DBE03}"/>
                  </a:ext>
                </a:extLst>
              </p:cNvPr>
              <p:cNvSpPr/>
              <p:nvPr/>
            </p:nvSpPr>
            <p:spPr>
              <a:xfrm>
                <a:off x="3297485" y="4178064"/>
                <a:ext cx="524330" cy="524578"/>
              </a:xfrm>
              <a:custGeom>
                <a:avLst/>
                <a:gdLst>
                  <a:gd name="connsiteX0" fmla="*/ 0 w 524835"/>
                  <a:gd name="connsiteY0" fmla="*/ 0 h 524835"/>
                  <a:gd name="connsiteX1" fmla="*/ 524835 w 524835"/>
                  <a:gd name="connsiteY1" fmla="*/ 0 h 524835"/>
                  <a:gd name="connsiteX2" fmla="*/ 524835 w 524835"/>
                  <a:gd name="connsiteY2" fmla="*/ 524835 h 524835"/>
                  <a:gd name="connsiteX3" fmla="*/ 0 w 524835"/>
                  <a:gd name="connsiteY3" fmla="*/ 524835 h 524835"/>
                  <a:gd name="connsiteX4" fmla="*/ 0 w 52483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5" h="524835">
                    <a:moveTo>
                      <a:pt x="0" y="0"/>
                    </a:moveTo>
                    <a:lnTo>
                      <a:pt x="524835" y="0"/>
                    </a:lnTo>
                    <a:lnTo>
                      <a:pt x="52483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41910" tIns="41910" rIns="41910" bIns="41910" spcCol="1270" anchor="ctr"/>
              <a:lstStyle/>
              <a:p>
                <a:pPr algn="ctr" defTabSz="1466850" eaLnBrk="1" fontAlgn="auto" hangingPunct="1">
                  <a:lnSpc>
                    <a:spcPct val="90000"/>
                  </a:lnSpc>
                  <a:spcAft>
                    <a:spcPct val="35000"/>
                  </a:spcAft>
                  <a:defRPr/>
                </a:pPr>
                <a:endParaRPr lang="nl-BE" sz="3300">
                  <a:solidFill>
                    <a:srgbClr val="B9BAE5">
                      <a:hueOff val="0"/>
                      <a:satOff val="0"/>
                      <a:lumOff val="0"/>
                      <a:alphaOff val="0"/>
                    </a:srgbClr>
                  </a:solidFill>
                </a:endParaRPr>
              </a:p>
            </p:txBody>
          </p:sp>
          <p:sp>
            <p:nvSpPr>
              <p:cNvPr id="18" name="Vrije vorm 29">
                <a:extLst>
                  <a:ext uri="{FF2B5EF4-FFF2-40B4-BE49-F238E27FC236}">
                    <a16:creationId xmlns:a16="http://schemas.microsoft.com/office/drawing/2014/main" id="{B627DA97-51AE-4C0E-931C-BA9E64B4F0B3}"/>
                  </a:ext>
                </a:extLst>
              </p:cNvPr>
              <p:cNvSpPr/>
              <p:nvPr/>
            </p:nvSpPr>
            <p:spPr>
              <a:xfrm>
                <a:off x="2739725" y="3213519"/>
                <a:ext cx="524330" cy="524577"/>
              </a:xfrm>
              <a:custGeom>
                <a:avLst/>
                <a:gdLst>
                  <a:gd name="connsiteX0" fmla="*/ 0 w 524835"/>
                  <a:gd name="connsiteY0" fmla="*/ 0 h 524835"/>
                  <a:gd name="connsiteX1" fmla="*/ 524835 w 524835"/>
                  <a:gd name="connsiteY1" fmla="*/ 0 h 524835"/>
                  <a:gd name="connsiteX2" fmla="*/ 524835 w 524835"/>
                  <a:gd name="connsiteY2" fmla="*/ 524835 h 524835"/>
                  <a:gd name="connsiteX3" fmla="*/ 0 w 524835"/>
                  <a:gd name="connsiteY3" fmla="*/ 524835 h 524835"/>
                  <a:gd name="connsiteX4" fmla="*/ 0 w 52483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5" h="524835">
                    <a:moveTo>
                      <a:pt x="0" y="0"/>
                    </a:moveTo>
                    <a:lnTo>
                      <a:pt x="524835" y="0"/>
                    </a:lnTo>
                    <a:lnTo>
                      <a:pt x="52483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41910" tIns="41910" rIns="41910" bIns="41910" spcCol="1270" anchor="ctr"/>
              <a:lstStyle/>
              <a:p>
                <a:pPr algn="ctr" defTabSz="1466850" eaLnBrk="1" fontAlgn="auto" hangingPunct="1">
                  <a:lnSpc>
                    <a:spcPct val="90000"/>
                  </a:lnSpc>
                  <a:spcAft>
                    <a:spcPct val="35000"/>
                  </a:spcAft>
                  <a:defRPr/>
                </a:pPr>
                <a:endParaRPr lang="nl-BE" sz="3300">
                  <a:solidFill>
                    <a:srgbClr val="B9BAE5">
                      <a:hueOff val="0"/>
                      <a:satOff val="0"/>
                      <a:lumOff val="0"/>
                      <a:alphaOff val="0"/>
                    </a:srgbClr>
                  </a:solidFill>
                </a:endParaRPr>
              </a:p>
            </p:txBody>
          </p:sp>
          <p:sp>
            <p:nvSpPr>
              <p:cNvPr id="19" name="Vrije vorm 31">
                <a:extLst>
                  <a:ext uri="{FF2B5EF4-FFF2-40B4-BE49-F238E27FC236}">
                    <a16:creationId xmlns:a16="http://schemas.microsoft.com/office/drawing/2014/main" id="{50EA8C0E-19B7-42DF-8FAF-ABC3948648B0}"/>
                  </a:ext>
                </a:extLst>
              </p:cNvPr>
              <p:cNvSpPr/>
              <p:nvPr/>
            </p:nvSpPr>
            <p:spPr>
              <a:xfrm>
                <a:off x="5393045" y="4178065"/>
                <a:ext cx="735469" cy="524577"/>
              </a:xfrm>
              <a:custGeom>
                <a:avLst/>
                <a:gdLst>
                  <a:gd name="connsiteX0" fmla="*/ 0 w 735515"/>
                  <a:gd name="connsiteY0" fmla="*/ 0 h 524835"/>
                  <a:gd name="connsiteX1" fmla="*/ 735515 w 735515"/>
                  <a:gd name="connsiteY1" fmla="*/ 0 h 524835"/>
                  <a:gd name="connsiteX2" fmla="*/ 735515 w 735515"/>
                  <a:gd name="connsiteY2" fmla="*/ 524835 h 524835"/>
                  <a:gd name="connsiteX3" fmla="*/ 0 w 735515"/>
                  <a:gd name="connsiteY3" fmla="*/ 524835 h 524835"/>
                  <a:gd name="connsiteX4" fmla="*/ 0 w 73551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15" h="524835">
                    <a:moveTo>
                      <a:pt x="0" y="0"/>
                    </a:moveTo>
                    <a:lnTo>
                      <a:pt x="735515" y="0"/>
                    </a:lnTo>
                    <a:lnTo>
                      <a:pt x="73551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000" dirty="0">
                    <a:solidFill>
                      <a:srgbClr val="2E2F7C"/>
                    </a:solidFill>
                  </a:rPr>
                  <a:t>Rapport de la </a:t>
                </a:r>
                <a:r>
                  <a:rPr lang="nl-BE" sz="1000" dirty="0" err="1">
                    <a:solidFill>
                      <a:srgbClr val="2E2F7C"/>
                    </a:solidFill>
                  </a:rPr>
                  <a:t>police</a:t>
                </a:r>
                <a:r>
                  <a:rPr lang="nl-BE" sz="1000" dirty="0">
                    <a:solidFill>
                      <a:srgbClr val="2E2F7C"/>
                    </a:solidFill>
                  </a:rPr>
                  <a:t> </a:t>
                </a:r>
                <a:r>
                  <a:rPr lang="nl-BE" sz="1000" dirty="0" err="1">
                    <a:solidFill>
                      <a:srgbClr val="2E2F7C"/>
                    </a:solidFill>
                  </a:rPr>
                  <a:t>locale</a:t>
                </a:r>
                <a:r>
                  <a:rPr lang="nl-BE" sz="1000" dirty="0">
                    <a:solidFill>
                      <a:srgbClr val="2E2F7C"/>
                    </a:solidFill>
                  </a:rPr>
                  <a:t> (enquête de </a:t>
                </a:r>
                <a:r>
                  <a:rPr lang="nl-BE" sz="1000" dirty="0" err="1">
                    <a:solidFill>
                      <a:srgbClr val="2E2F7C"/>
                    </a:solidFill>
                  </a:rPr>
                  <a:t>moralité</a:t>
                </a:r>
                <a:r>
                  <a:rPr lang="nl-BE" sz="1000" dirty="0">
                    <a:solidFill>
                      <a:srgbClr val="2E2F7C"/>
                    </a:solidFill>
                  </a:rPr>
                  <a:t>)</a:t>
                </a:r>
              </a:p>
            </p:txBody>
          </p:sp>
        </p:grpSp>
      </p:grpSp>
      <p:grpSp>
        <p:nvGrpSpPr>
          <p:cNvPr id="30" name="Grouper 15">
            <a:extLst>
              <a:ext uri="{FF2B5EF4-FFF2-40B4-BE49-F238E27FC236}">
                <a16:creationId xmlns:a16="http://schemas.microsoft.com/office/drawing/2014/main" id="{03D398C3-ADB0-4CC2-9562-21BAA9473886}"/>
              </a:ext>
            </a:extLst>
          </p:cNvPr>
          <p:cNvGrpSpPr>
            <a:grpSpLocks/>
          </p:cNvGrpSpPr>
          <p:nvPr/>
        </p:nvGrpSpPr>
        <p:grpSpPr bwMode="auto">
          <a:xfrm>
            <a:off x="7843043" y="5050017"/>
            <a:ext cx="3639755" cy="831027"/>
            <a:chOff x="755576" y="5635848"/>
            <a:chExt cx="4320479" cy="830947"/>
          </a:xfrm>
        </p:grpSpPr>
        <p:grpSp>
          <p:nvGrpSpPr>
            <p:cNvPr id="31" name="Grouper 16">
              <a:extLst>
                <a:ext uri="{FF2B5EF4-FFF2-40B4-BE49-F238E27FC236}">
                  <a16:creationId xmlns:a16="http://schemas.microsoft.com/office/drawing/2014/main" id="{1883C07D-282D-4930-83B8-24889A56A33C}"/>
                </a:ext>
              </a:extLst>
            </p:cNvPr>
            <p:cNvGrpSpPr>
              <a:grpSpLocks/>
            </p:cNvGrpSpPr>
            <p:nvPr/>
          </p:nvGrpSpPr>
          <p:grpSpPr bwMode="auto">
            <a:xfrm>
              <a:off x="755576" y="5635848"/>
              <a:ext cx="2808312" cy="307777"/>
              <a:chOff x="755576" y="5635848"/>
              <a:chExt cx="2808312" cy="307777"/>
            </a:xfrm>
          </p:grpSpPr>
          <p:sp>
            <p:nvSpPr>
              <p:cNvPr id="35" name="PIJL-RECHTS 37">
                <a:extLst>
                  <a:ext uri="{FF2B5EF4-FFF2-40B4-BE49-F238E27FC236}">
                    <a16:creationId xmlns:a16="http://schemas.microsoft.com/office/drawing/2014/main" id="{3D18C20B-A9B5-4586-8757-C1AA9D285187}"/>
                  </a:ext>
                </a:extLst>
              </p:cNvPr>
              <p:cNvSpPr/>
              <p:nvPr/>
            </p:nvSpPr>
            <p:spPr>
              <a:xfrm rot="10800000">
                <a:off x="755576" y="5640610"/>
                <a:ext cx="576188" cy="287311"/>
              </a:xfrm>
              <a:prstGeom prst="rightArrow">
                <a:avLst/>
              </a:prstGeom>
              <a:solidFill>
                <a:srgbClr val="1D0485"/>
              </a:solidFill>
              <a:ln>
                <a:solidFill>
                  <a:srgbClr val="1D048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sz="1800">
                  <a:solidFill>
                    <a:srgbClr val="B9BAE5"/>
                  </a:solidFill>
                </a:endParaRPr>
              </a:p>
            </p:txBody>
          </p:sp>
          <p:sp>
            <p:nvSpPr>
              <p:cNvPr id="36" name="Tekstvak 39">
                <a:extLst>
                  <a:ext uri="{FF2B5EF4-FFF2-40B4-BE49-F238E27FC236}">
                    <a16:creationId xmlns:a16="http://schemas.microsoft.com/office/drawing/2014/main" id="{672B2A91-89B5-4D24-902A-96552AD28C55}"/>
                  </a:ext>
                </a:extLst>
              </p:cNvPr>
              <p:cNvSpPr txBox="1">
                <a:spLocks noChangeArrowheads="1"/>
              </p:cNvSpPr>
              <p:nvPr/>
            </p:nvSpPr>
            <p:spPr bwMode="auto">
              <a:xfrm>
                <a:off x="1335955" y="5635848"/>
                <a:ext cx="22279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nl-BE" altLang="nl-BE" sz="1400" dirty="0" err="1">
                    <a:solidFill>
                      <a:srgbClr val="2E2F7C"/>
                    </a:solidFill>
                    <a:latin typeface="TheSans TT B7 Bold"/>
                  </a:rPr>
                  <a:t>Épreuves</a:t>
                </a:r>
                <a:r>
                  <a:rPr lang="nl-BE" altLang="nl-BE" sz="1400" dirty="0">
                    <a:solidFill>
                      <a:srgbClr val="2E2F7C"/>
                    </a:solidFill>
                    <a:latin typeface="TheSans TT B7 Bold"/>
                  </a:rPr>
                  <a:t> de </a:t>
                </a:r>
                <a:r>
                  <a:rPr lang="nl-BE" altLang="nl-BE" sz="1400" dirty="0" err="1">
                    <a:solidFill>
                      <a:srgbClr val="2E2F7C"/>
                    </a:solidFill>
                    <a:latin typeface="TheSans TT B7 Bold"/>
                  </a:rPr>
                  <a:t>sélection</a:t>
                </a:r>
                <a:endParaRPr lang="nl-BE" altLang="nl-BE" sz="1400" dirty="0">
                  <a:solidFill>
                    <a:srgbClr val="2E2F7C"/>
                  </a:solidFill>
                  <a:latin typeface="TheSans TT B7 Bold"/>
                </a:endParaRPr>
              </a:p>
            </p:txBody>
          </p:sp>
        </p:grpSp>
        <p:grpSp>
          <p:nvGrpSpPr>
            <p:cNvPr id="32" name="Grouper 17">
              <a:extLst>
                <a:ext uri="{FF2B5EF4-FFF2-40B4-BE49-F238E27FC236}">
                  <a16:creationId xmlns:a16="http://schemas.microsoft.com/office/drawing/2014/main" id="{921EFE08-C321-4A1E-AB37-5A2F770A1D27}"/>
                </a:ext>
              </a:extLst>
            </p:cNvPr>
            <p:cNvGrpSpPr>
              <a:grpSpLocks/>
            </p:cNvGrpSpPr>
            <p:nvPr/>
          </p:nvGrpSpPr>
          <p:grpSpPr bwMode="auto">
            <a:xfrm>
              <a:off x="768629" y="5943624"/>
              <a:ext cx="4307426" cy="523171"/>
              <a:chOff x="768629" y="5943624"/>
              <a:chExt cx="4307426" cy="523171"/>
            </a:xfrm>
          </p:grpSpPr>
          <p:sp>
            <p:nvSpPr>
              <p:cNvPr id="33" name="PIJL-RECHTS 38">
                <a:extLst>
                  <a:ext uri="{FF2B5EF4-FFF2-40B4-BE49-F238E27FC236}">
                    <a16:creationId xmlns:a16="http://schemas.microsoft.com/office/drawing/2014/main" id="{77EDBA82-6D75-40BB-9579-C841E07BAA52}"/>
                  </a:ext>
                </a:extLst>
              </p:cNvPr>
              <p:cNvSpPr/>
              <p:nvPr/>
            </p:nvSpPr>
            <p:spPr>
              <a:xfrm rot="10800000">
                <a:off x="768629" y="6000938"/>
                <a:ext cx="576188" cy="236514"/>
              </a:xfrm>
              <a:prstGeom prst="rightArrow">
                <a:avLst/>
              </a:prstGeom>
              <a:solidFill>
                <a:srgbClr val="CD6604"/>
              </a:solidFill>
              <a:ln>
                <a:solidFill>
                  <a:srgbClr val="CD66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sz="1800">
                  <a:solidFill>
                    <a:srgbClr val="B9BAE5"/>
                  </a:solidFill>
                </a:endParaRPr>
              </a:p>
            </p:txBody>
          </p:sp>
          <p:sp>
            <p:nvSpPr>
              <p:cNvPr id="34" name="Tekstvak 40">
                <a:extLst>
                  <a:ext uri="{FF2B5EF4-FFF2-40B4-BE49-F238E27FC236}">
                    <a16:creationId xmlns:a16="http://schemas.microsoft.com/office/drawing/2014/main" id="{59BE8BF9-CAC6-40F8-8608-DFF5B284307F}"/>
                  </a:ext>
                </a:extLst>
              </p:cNvPr>
              <p:cNvSpPr txBox="1">
                <a:spLocks noChangeArrowheads="1"/>
              </p:cNvSpPr>
              <p:nvPr/>
            </p:nvSpPr>
            <p:spPr bwMode="auto">
              <a:xfrm>
                <a:off x="1335956" y="5943624"/>
                <a:ext cx="3740099" cy="523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nl-BE" altLang="nl-BE" sz="1400" dirty="0" err="1">
                    <a:solidFill>
                      <a:srgbClr val="2E2F7C"/>
                    </a:solidFill>
                    <a:latin typeface="TheSans TT B7 Bold"/>
                  </a:rPr>
                  <a:t>Évaluation</a:t>
                </a:r>
                <a:r>
                  <a:rPr lang="nl-BE" altLang="nl-BE" sz="1400" dirty="0">
                    <a:solidFill>
                      <a:srgbClr val="2E2F7C"/>
                    </a:solidFill>
                    <a:latin typeface="TheSans TT B7 Bold"/>
                  </a:rPr>
                  <a:t> de la conduite </a:t>
                </a:r>
                <a:r>
                  <a:rPr lang="nl-BE" altLang="nl-BE" sz="1400" dirty="0" err="1">
                    <a:solidFill>
                      <a:srgbClr val="2E2F7C"/>
                    </a:solidFill>
                    <a:latin typeface="TheSans TT B7 Bold"/>
                  </a:rPr>
                  <a:t>irréprochable</a:t>
                </a:r>
                <a:r>
                  <a:rPr lang="nl-BE" altLang="nl-BE" sz="1400" dirty="0">
                    <a:solidFill>
                      <a:srgbClr val="2E2F7C"/>
                    </a:solidFill>
                    <a:latin typeface="TheSans TT B7 Bold"/>
                  </a:rPr>
                  <a:t> (</a:t>
                </a:r>
                <a:r>
                  <a:rPr lang="nl-BE" altLang="nl-BE" sz="1400" dirty="0" err="1">
                    <a:solidFill>
                      <a:srgbClr val="2E2F7C"/>
                    </a:solidFill>
                    <a:latin typeface="TheSans TT B7 Bold"/>
                  </a:rPr>
                  <a:t>commission</a:t>
                </a:r>
                <a:r>
                  <a:rPr lang="nl-BE" altLang="nl-BE" sz="1400" dirty="0">
                    <a:solidFill>
                      <a:srgbClr val="2E2F7C"/>
                    </a:solidFill>
                    <a:latin typeface="TheSans TT B7 Bold"/>
                  </a:rPr>
                  <a:t> de </a:t>
                </a:r>
                <a:r>
                  <a:rPr lang="nl-BE" altLang="nl-BE" sz="1400" dirty="0" err="1">
                    <a:solidFill>
                      <a:srgbClr val="2E2F7C"/>
                    </a:solidFill>
                    <a:latin typeface="TheSans TT B7 Bold"/>
                  </a:rPr>
                  <a:t>moralité</a:t>
                </a:r>
                <a:r>
                  <a:rPr lang="nl-BE" altLang="nl-BE" sz="1400" dirty="0">
                    <a:solidFill>
                      <a:srgbClr val="2E2F7C"/>
                    </a:solidFill>
                    <a:latin typeface="TheSans TT B7 Bold"/>
                  </a:rPr>
                  <a:t>)</a:t>
                </a:r>
              </a:p>
            </p:txBody>
          </p:sp>
        </p:grpSp>
      </p:grpSp>
      <p:sp>
        <p:nvSpPr>
          <p:cNvPr id="37" name="Draaiende pijl 20">
            <a:extLst>
              <a:ext uri="{FF2B5EF4-FFF2-40B4-BE49-F238E27FC236}">
                <a16:creationId xmlns:a16="http://schemas.microsoft.com/office/drawing/2014/main" id="{DB155043-F7E4-4EB6-ADA8-EE67D7F4E380}"/>
              </a:ext>
            </a:extLst>
          </p:cNvPr>
          <p:cNvSpPr/>
          <p:nvPr/>
        </p:nvSpPr>
        <p:spPr bwMode="auto">
          <a:xfrm rot="1140851">
            <a:off x="2766897" y="1413482"/>
            <a:ext cx="3016406" cy="3730321"/>
          </a:xfrm>
          <a:prstGeom prst="circularArrow">
            <a:avLst>
              <a:gd name="adj1" fmla="val 2939"/>
              <a:gd name="adj2" fmla="val 478909"/>
              <a:gd name="adj3" fmla="val 21463746"/>
              <a:gd name="adj4" fmla="val 20787258"/>
              <a:gd name="adj5" fmla="val 3566"/>
            </a:avLst>
          </a:prstGeom>
          <a:solidFill>
            <a:srgbClr val="CD6604"/>
          </a:solidFill>
          <a:ln>
            <a:solidFill>
              <a:srgbClr val="CD6604"/>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9" name="Draaiende pijl 26">
            <a:extLst>
              <a:ext uri="{FF2B5EF4-FFF2-40B4-BE49-F238E27FC236}">
                <a16:creationId xmlns:a16="http://schemas.microsoft.com/office/drawing/2014/main" id="{664EBB44-3C5F-4BC3-9BD3-AAEC6EF81D69}"/>
              </a:ext>
            </a:extLst>
          </p:cNvPr>
          <p:cNvSpPr/>
          <p:nvPr/>
        </p:nvSpPr>
        <p:spPr bwMode="auto">
          <a:xfrm rot="19569468">
            <a:off x="2427046" y="1291356"/>
            <a:ext cx="3533738" cy="3730321"/>
          </a:xfrm>
          <a:prstGeom prst="circularArrow">
            <a:avLst>
              <a:gd name="adj1" fmla="val 2939"/>
              <a:gd name="adj2" fmla="val 179860"/>
              <a:gd name="adj3" fmla="val 6948414"/>
              <a:gd name="adj4" fmla="val 6033843"/>
              <a:gd name="adj5" fmla="val 3200"/>
            </a:avLst>
          </a:prstGeom>
          <a:solidFill>
            <a:srgbClr val="CD6604"/>
          </a:solidFill>
          <a:ln>
            <a:solidFill>
              <a:srgbClr val="CD6604"/>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 name="ZoneTexte 2">
            <a:extLst>
              <a:ext uri="{FF2B5EF4-FFF2-40B4-BE49-F238E27FC236}">
                <a16:creationId xmlns:a16="http://schemas.microsoft.com/office/drawing/2014/main" id="{FE46E74D-E63C-493C-9B9A-D6C590B20B8F}"/>
              </a:ext>
            </a:extLst>
          </p:cNvPr>
          <p:cNvSpPr txBox="1"/>
          <p:nvPr/>
        </p:nvSpPr>
        <p:spPr>
          <a:xfrm>
            <a:off x="1020112" y="1294777"/>
            <a:ext cx="2926380" cy="861774"/>
          </a:xfrm>
          <a:prstGeom prst="rect">
            <a:avLst/>
          </a:prstGeom>
          <a:noFill/>
        </p:spPr>
        <p:txBody>
          <a:bodyPr wrap="square" rtlCol="0">
            <a:spAutoFit/>
          </a:bodyPr>
          <a:lstStyle/>
          <a:p>
            <a:r>
              <a:rPr lang="fr-FR" sz="1600" dirty="0">
                <a:solidFill>
                  <a:srgbClr val="2E2F7C"/>
                </a:solidFill>
                <a:latin typeface="TheSans TT B7 Bold"/>
              </a:rPr>
              <a:t>Prise de</a:t>
            </a:r>
            <a:r>
              <a:rPr lang="fr-FR" dirty="0"/>
              <a:t> </a:t>
            </a:r>
            <a:r>
              <a:rPr lang="fr-FR" sz="1600" dirty="0">
                <a:solidFill>
                  <a:srgbClr val="2E2F7C"/>
                </a:solidFill>
                <a:latin typeface="TheSans TT B7 Bold"/>
              </a:rPr>
              <a:t>décision finale tant pour la personnalité que la moralité =&gt; réserve de recrutement</a:t>
            </a:r>
            <a:endParaRPr lang="fr-BE" sz="1600" dirty="0">
              <a:solidFill>
                <a:srgbClr val="2E2F7C"/>
              </a:solidFill>
              <a:latin typeface="TheSans TT B7 Bold"/>
            </a:endParaRPr>
          </a:p>
        </p:txBody>
      </p:sp>
      <p:sp>
        <p:nvSpPr>
          <p:cNvPr id="40" name="Draaiende pijl 26">
            <a:extLst>
              <a:ext uri="{FF2B5EF4-FFF2-40B4-BE49-F238E27FC236}">
                <a16:creationId xmlns:a16="http://schemas.microsoft.com/office/drawing/2014/main" id="{B599AAB4-D407-46C4-AEEA-69FA417DF655}"/>
              </a:ext>
            </a:extLst>
          </p:cNvPr>
          <p:cNvSpPr/>
          <p:nvPr/>
        </p:nvSpPr>
        <p:spPr bwMode="auto">
          <a:xfrm rot="4335430">
            <a:off x="1699363" y="1537237"/>
            <a:ext cx="3533738" cy="3364762"/>
          </a:xfrm>
          <a:prstGeom prst="circularArrow">
            <a:avLst>
              <a:gd name="adj1" fmla="val 2939"/>
              <a:gd name="adj2" fmla="val 1124036"/>
              <a:gd name="adj3" fmla="val 6948414"/>
              <a:gd name="adj4" fmla="val 1397276"/>
              <a:gd name="adj5" fmla="val 3200"/>
            </a:avLst>
          </a:prstGeom>
          <a:solidFill>
            <a:srgbClr val="CD6604"/>
          </a:solidFill>
          <a:ln>
            <a:solidFill>
              <a:srgbClr val="CD6604"/>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42" name="Draaiende pijl 20">
            <a:extLst>
              <a:ext uri="{FF2B5EF4-FFF2-40B4-BE49-F238E27FC236}">
                <a16:creationId xmlns:a16="http://schemas.microsoft.com/office/drawing/2014/main" id="{98E416C0-76DA-46DE-9217-BD0BDA8EA13D}"/>
              </a:ext>
            </a:extLst>
          </p:cNvPr>
          <p:cNvSpPr/>
          <p:nvPr/>
        </p:nvSpPr>
        <p:spPr bwMode="auto">
          <a:xfrm rot="21345627">
            <a:off x="2811210" y="905774"/>
            <a:ext cx="3016406" cy="3730321"/>
          </a:xfrm>
          <a:prstGeom prst="circularArrow">
            <a:avLst>
              <a:gd name="adj1" fmla="val 2939"/>
              <a:gd name="adj2" fmla="val 478909"/>
              <a:gd name="adj3" fmla="val 21463746"/>
              <a:gd name="adj4" fmla="val 20787258"/>
              <a:gd name="adj5" fmla="val 3566"/>
            </a:avLst>
          </a:prstGeom>
          <a:solidFill>
            <a:srgbClr val="CD6604"/>
          </a:solidFill>
          <a:ln>
            <a:solidFill>
              <a:srgbClr val="CD6604"/>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44" name="Vrije vorm 19">
            <a:extLst>
              <a:ext uri="{FF2B5EF4-FFF2-40B4-BE49-F238E27FC236}">
                <a16:creationId xmlns:a16="http://schemas.microsoft.com/office/drawing/2014/main" id="{96E2D1F5-2522-4946-8E8B-D387E62F2F6B}"/>
              </a:ext>
            </a:extLst>
          </p:cNvPr>
          <p:cNvSpPr/>
          <p:nvPr/>
        </p:nvSpPr>
        <p:spPr bwMode="auto">
          <a:xfrm>
            <a:off x="4883144" y="2772824"/>
            <a:ext cx="1209093" cy="630025"/>
          </a:xfrm>
          <a:custGeom>
            <a:avLst/>
            <a:gdLst>
              <a:gd name="connsiteX0" fmla="*/ 0 w 735509"/>
              <a:gd name="connsiteY0" fmla="*/ 0 h 524835"/>
              <a:gd name="connsiteX1" fmla="*/ 735509 w 735509"/>
              <a:gd name="connsiteY1" fmla="*/ 0 h 524835"/>
              <a:gd name="connsiteX2" fmla="*/ 735509 w 735509"/>
              <a:gd name="connsiteY2" fmla="*/ 524835 h 524835"/>
              <a:gd name="connsiteX3" fmla="*/ 0 w 735509"/>
              <a:gd name="connsiteY3" fmla="*/ 524835 h 524835"/>
              <a:gd name="connsiteX4" fmla="*/ 0 w 735509"/>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09" h="524835">
                <a:moveTo>
                  <a:pt x="0" y="0"/>
                </a:moveTo>
                <a:lnTo>
                  <a:pt x="735509" y="0"/>
                </a:lnTo>
                <a:lnTo>
                  <a:pt x="735509"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000" dirty="0" err="1">
                <a:solidFill>
                  <a:srgbClr val="2E2F7C"/>
                </a:solidFill>
              </a:rPr>
              <a:t>Consultation</a:t>
            </a:r>
            <a:r>
              <a:rPr lang="nl-BE" sz="1000" dirty="0">
                <a:solidFill>
                  <a:srgbClr val="2E2F7C"/>
                </a:solidFill>
              </a:rPr>
              <a:t> de la </a:t>
            </a:r>
            <a:r>
              <a:rPr lang="nl-BE" sz="1000" dirty="0" err="1">
                <a:solidFill>
                  <a:srgbClr val="2E2F7C"/>
                </a:solidFill>
              </a:rPr>
              <a:t>banque</a:t>
            </a:r>
            <a:r>
              <a:rPr lang="nl-BE" sz="1000" dirty="0">
                <a:solidFill>
                  <a:srgbClr val="2E2F7C"/>
                </a:solidFill>
              </a:rPr>
              <a:t> de </a:t>
            </a:r>
            <a:r>
              <a:rPr lang="nl-BE" sz="1000" dirty="0" err="1">
                <a:solidFill>
                  <a:srgbClr val="2E2F7C"/>
                </a:solidFill>
              </a:rPr>
              <a:t>données</a:t>
            </a:r>
            <a:endParaRPr lang="nl-BE" sz="1000" dirty="0">
              <a:solidFill>
                <a:srgbClr val="2E2F7C"/>
              </a:solidFill>
            </a:endParaRPr>
          </a:p>
        </p:txBody>
      </p:sp>
      <p:sp>
        <p:nvSpPr>
          <p:cNvPr id="41" name="Oval 37">
            <a:extLst>
              <a:ext uri="{FF2B5EF4-FFF2-40B4-BE49-F238E27FC236}">
                <a16:creationId xmlns:a16="http://schemas.microsoft.com/office/drawing/2014/main" id="{A3B06241-D84E-4284-B260-0D0AF15D3AA8}"/>
              </a:ext>
            </a:extLst>
          </p:cNvPr>
          <p:cNvSpPr/>
          <p:nvPr/>
        </p:nvSpPr>
        <p:spPr>
          <a:xfrm>
            <a:off x="788560" y="3428999"/>
            <a:ext cx="1388135" cy="1290087"/>
          </a:xfrm>
          <a:prstGeom prst="ellipse">
            <a:avLst/>
          </a:prstGeom>
          <a:noFill/>
          <a:ln w="19050">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595664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441A3-AE66-4D05-B578-4A1333B6F11D}"/>
              </a:ext>
            </a:extLst>
          </p:cNvPr>
          <p:cNvSpPr>
            <a:spLocks noGrp="1"/>
          </p:cNvSpPr>
          <p:nvPr>
            <p:ph type="title"/>
          </p:nvPr>
        </p:nvSpPr>
        <p:spPr/>
        <p:txBody>
          <a:bodyPr/>
          <a:lstStyle/>
          <a:p>
            <a:pPr algn="l"/>
            <a:r>
              <a:rPr lang="nl-BE" cap="small" dirty="0" err="1">
                <a:solidFill>
                  <a:srgbClr val="002060"/>
                </a:solidFill>
              </a:rPr>
              <a:t>Épreuve</a:t>
            </a:r>
            <a:r>
              <a:rPr lang="nl-BE" cap="small" dirty="0">
                <a:solidFill>
                  <a:srgbClr val="002060"/>
                </a:solidFill>
              </a:rPr>
              <a:t> </a:t>
            </a:r>
            <a:r>
              <a:rPr lang="nl-BE" cap="small" dirty="0" err="1">
                <a:solidFill>
                  <a:srgbClr val="002060"/>
                </a:solidFill>
              </a:rPr>
              <a:t>d’aptitude</a:t>
            </a:r>
            <a:r>
              <a:rPr lang="nl-BE" cap="small" dirty="0">
                <a:solidFill>
                  <a:srgbClr val="002060"/>
                </a:solidFill>
              </a:rPr>
              <a:t> </a:t>
            </a:r>
            <a:r>
              <a:rPr lang="nl-BE" cap="small" dirty="0" err="1">
                <a:solidFill>
                  <a:srgbClr val="002060"/>
                </a:solidFill>
              </a:rPr>
              <a:t>médicale</a:t>
            </a:r>
            <a:endParaRPr lang="nl-BE" dirty="0"/>
          </a:p>
        </p:txBody>
      </p:sp>
      <p:sp>
        <p:nvSpPr>
          <p:cNvPr id="3" name="Content Placeholder 2">
            <a:extLst>
              <a:ext uri="{FF2B5EF4-FFF2-40B4-BE49-F238E27FC236}">
                <a16:creationId xmlns:a16="http://schemas.microsoft.com/office/drawing/2014/main" id="{69AB3936-AA3E-4F9F-AF24-F0AE54D55E12}"/>
              </a:ext>
            </a:extLst>
          </p:cNvPr>
          <p:cNvSpPr>
            <a:spLocks noGrp="1"/>
          </p:cNvSpPr>
          <p:nvPr>
            <p:ph idx="1"/>
          </p:nvPr>
        </p:nvSpPr>
        <p:spPr>
          <a:xfrm>
            <a:off x="609599" y="1009249"/>
            <a:ext cx="10972801" cy="4525963"/>
          </a:xfrm>
        </p:spPr>
        <p:txBody>
          <a:bodyPr/>
          <a:lstStyle/>
          <a:p>
            <a:pPr>
              <a:buFont typeface="Wingdings" panose="05000000000000000000" pitchFamily="2" charset="2"/>
              <a:buChar char="Ø"/>
            </a:pPr>
            <a:r>
              <a:rPr lang="nl-BE" sz="2800" cap="small" dirty="0">
                <a:solidFill>
                  <a:srgbClr val="002060"/>
                </a:solidFill>
                <a:latin typeface="+mj-lt"/>
                <a:ea typeface="+mj-ea"/>
                <a:cs typeface="+mj-cs"/>
              </a:rPr>
              <a:t>Questionnaire </a:t>
            </a:r>
            <a:r>
              <a:rPr lang="nl-BE" sz="2800" cap="small" dirty="0" err="1">
                <a:solidFill>
                  <a:srgbClr val="002060"/>
                </a:solidFill>
                <a:latin typeface="+mj-lt"/>
                <a:ea typeface="+mj-ea"/>
                <a:cs typeface="+mj-cs"/>
              </a:rPr>
              <a:t>médical</a:t>
            </a:r>
            <a:r>
              <a:rPr lang="nl-BE" sz="2800" cap="small" dirty="0">
                <a:solidFill>
                  <a:srgbClr val="002060"/>
                </a:solidFill>
                <a:latin typeface="+mj-lt"/>
                <a:ea typeface="+mj-ea"/>
                <a:cs typeface="+mj-cs"/>
              </a:rPr>
              <a:t> à </a:t>
            </a:r>
            <a:r>
              <a:rPr lang="nl-BE" sz="2800" cap="small" dirty="0" err="1">
                <a:solidFill>
                  <a:srgbClr val="002060"/>
                </a:solidFill>
                <a:latin typeface="+mj-lt"/>
                <a:ea typeface="+mj-ea"/>
                <a:cs typeface="+mj-cs"/>
              </a:rPr>
              <a:t>apporter</a:t>
            </a:r>
            <a:r>
              <a:rPr lang="nl-BE" sz="2800" cap="small" dirty="0">
                <a:solidFill>
                  <a:srgbClr val="002060"/>
                </a:solidFill>
                <a:latin typeface="+mj-lt"/>
                <a:ea typeface="+mj-ea"/>
                <a:cs typeface="+mj-cs"/>
              </a:rPr>
              <a:t> pour </a:t>
            </a:r>
            <a:r>
              <a:rPr lang="nl-BE" sz="2800" cap="small" dirty="0" err="1">
                <a:solidFill>
                  <a:srgbClr val="002060"/>
                </a:solidFill>
                <a:latin typeface="+mj-lt"/>
                <a:ea typeface="+mj-ea"/>
                <a:cs typeface="+mj-cs"/>
              </a:rPr>
              <a:t>cette</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épreuve</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rempli</a:t>
            </a:r>
            <a:r>
              <a:rPr lang="nl-BE" sz="2800" cap="small" dirty="0">
                <a:solidFill>
                  <a:srgbClr val="002060"/>
                </a:solidFill>
                <a:latin typeface="+mj-lt"/>
                <a:ea typeface="+mj-ea"/>
                <a:cs typeface="+mj-cs"/>
              </a:rPr>
              <a:t> par </a:t>
            </a:r>
            <a:r>
              <a:rPr lang="nl-BE" sz="2800" cap="small" dirty="0" err="1">
                <a:solidFill>
                  <a:srgbClr val="002060"/>
                </a:solidFill>
                <a:latin typeface="+mj-lt"/>
                <a:ea typeface="+mj-ea"/>
                <a:cs typeface="+mj-cs"/>
              </a:rPr>
              <a:t>le</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candidat</a:t>
            </a:r>
            <a:r>
              <a:rPr lang="nl-BE" sz="2800" cap="small" dirty="0">
                <a:solidFill>
                  <a:srgbClr val="002060"/>
                </a:solidFill>
                <a:latin typeface="+mj-lt"/>
                <a:ea typeface="+mj-ea"/>
                <a:cs typeface="+mj-cs"/>
              </a:rPr>
              <a:t> et </a:t>
            </a:r>
            <a:r>
              <a:rPr lang="nl-BE" sz="2800" cap="small" dirty="0" err="1">
                <a:solidFill>
                  <a:srgbClr val="002060"/>
                </a:solidFill>
                <a:latin typeface="+mj-lt"/>
                <a:ea typeface="+mj-ea"/>
                <a:cs typeface="+mj-cs"/>
              </a:rPr>
              <a:t>le</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medecin</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traitant</a:t>
            </a:r>
            <a:r>
              <a:rPr lang="nl-BE" sz="2800" cap="small" dirty="0">
                <a:solidFill>
                  <a:srgbClr val="002060"/>
                </a:solidFill>
                <a:latin typeface="+mj-lt"/>
                <a:ea typeface="+mj-ea"/>
                <a:cs typeface="+mj-cs"/>
              </a:rPr>
              <a:t>) </a:t>
            </a:r>
          </a:p>
          <a:p>
            <a:pPr>
              <a:buFont typeface="Wingdings" panose="05000000000000000000" pitchFamily="2" charset="2"/>
              <a:buChar char="Ø"/>
            </a:pPr>
            <a:r>
              <a:rPr lang="nl-BE" sz="2800" cap="small" dirty="0" err="1">
                <a:solidFill>
                  <a:srgbClr val="002060"/>
                </a:solidFill>
                <a:latin typeface="+mj-lt"/>
                <a:ea typeface="+mj-ea"/>
                <a:cs typeface="+mj-cs"/>
              </a:rPr>
              <a:t>Liste</a:t>
            </a:r>
            <a:r>
              <a:rPr lang="nl-BE" sz="2800" cap="small" dirty="0">
                <a:solidFill>
                  <a:srgbClr val="002060"/>
                </a:solidFill>
                <a:latin typeface="+mj-lt"/>
                <a:ea typeface="+mj-ea"/>
                <a:cs typeface="+mj-cs"/>
              </a:rPr>
              <a:t> des </a:t>
            </a:r>
            <a:r>
              <a:rPr lang="nl-BE" sz="2800" cap="small" dirty="0" err="1">
                <a:solidFill>
                  <a:srgbClr val="002060"/>
                </a:solidFill>
                <a:latin typeface="+mj-lt"/>
                <a:ea typeface="+mj-ea"/>
                <a:cs typeface="+mj-cs"/>
              </a:rPr>
              <a:t>conditions</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médicales</a:t>
            </a:r>
            <a:r>
              <a:rPr lang="nl-BE" sz="2800" cap="small" dirty="0">
                <a:solidFill>
                  <a:srgbClr val="002060"/>
                </a:solidFill>
                <a:latin typeface="+mj-lt"/>
                <a:ea typeface="+mj-ea"/>
                <a:cs typeface="+mj-cs"/>
              </a:rPr>
              <a:t>: </a:t>
            </a:r>
            <a:r>
              <a:rPr lang="nl-BE" sz="2800" cap="small" dirty="0">
                <a:solidFill>
                  <a:srgbClr val="002060"/>
                </a:solidFill>
                <a:latin typeface="+mj-lt"/>
                <a:ea typeface="+mj-ea"/>
                <a:cs typeface="+mj-cs"/>
                <a:hlinkClick r:id="rId2"/>
              </a:rPr>
              <a:t>www.jobpol.be</a:t>
            </a:r>
            <a:endParaRPr lang="nl-BE" sz="2800" cap="small" dirty="0">
              <a:solidFill>
                <a:srgbClr val="002060"/>
              </a:solidFill>
              <a:latin typeface="+mj-lt"/>
              <a:ea typeface="+mj-ea"/>
              <a:cs typeface="+mj-cs"/>
            </a:endParaRPr>
          </a:p>
          <a:p>
            <a:pPr>
              <a:buFont typeface="Wingdings" panose="05000000000000000000" pitchFamily="2" charset="2"/>
              <a:buChar char="Ø"/>
            </a:pP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Durée</a:t>
            </a:r>
            <a:r>
              <a:rPr lang="nl-BE" sz="2800" cap="small" dirty="0">
                <a:solidFill>
                  <a:srgbClr val="002060"/>
                </a:solidFill>
                <a:latin typeface="+mj-lt"/>
                <a:ea typeface="+mj-ea"/>
                <a:cs typeface="+mj-cs"/>
              </a:rPr>
              <a:t>: ½ jour</a:t>
            </a:r>
          </a:p>
          <a:p>
            <a:pPr>
              <a:buFont typeface="Wingdings" panose="05000000000000000000" pitchFamily="2" charset="2"/>
              <a:buChar char="Ø"/>
            </a:pP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Évaluation</a:t>
            </a:r>
            <a:r>
              <a:rPr lang="nl-BE" sz="2800" cap="small" dirty="0">
                <a:solidFill>
                  <a:srgbClr val="002060"/>
                </a:solidFill>
                <a:latin typeface="+mj-lt"/>
                <a:ea typeface="+mj-ea"/>
                <a:cs typeface="+mj-cs"/>
              </a:rPr>
              <a:t>:</a:t>
            </a:r>
          </a:p>
          <a:p>
            <a:pPr lvl="1">
              <a:buFont typeface="Arial" panose="020B0604020202020204" pitchFamily="34" charset="0"/>
              <a:buChar char="•"/>
            </a:pPr>
            <a:r>
              <a:rPr lang="nl-BE" cap="small" dirty="0">
                <a:solidFill>
                  <a:srgbClr val="002060"/>
                </a:solidFill>
                <a:latin typeface="+mj-lt"/>
                <a:ea typeface="+mj-ea"/>
                <a:cs typeface="+mj-cs"/>
              </a:rPr>
              <a:t>Réussite </a:t>
            </a:r>
          </a:p>
          <a:p>
            <a:pPr lvl="1">
              <a:buFont typeface="Arial" panose="020B0604020202020204" pitchFamily="34" charset="0"/>
              <a:buChar char="•"/>
            </a:pPr>
            <a:r>
              <a:rPr lang="nl-BE" cap="small" dirty="0">
                <a:solidFill>
                  <a:srgbClr val="002060"/>
                </a:solidFill>
                <a:latin typeface="+mj-lt"/>
                <a:ea typeface="+mj-ea"/>
                <a:cs typeface="+mj-cs"/>
              </a:rPr>
              <a:t>Temporairement inapte</a:t>
            </a:r>
          </a:p>
          <a:p>
            <a:pPr lvl="1">
              <a:buFont typeface="Arial" panose="020B0604020202020204" pitchFamily="34" charset="0"/>
              <a:buChar char="•"/>
            </a:pPr>
            <a:r>
              <a:rPr lang="nl-BE" cap="small" dirty="0" err="1">
                <a:solidFill>
                  <a:srgbClr val="002060"/>
                </a:solidFill>
                <a:latin typeface="+mj-lt"/>
                <a:ea typeface="+mj-ea"/>
                <a:cs typeface="+mj-cs"/>
              </a:rPr>
              <a:t>Inapte</a:t>
            </a:r>
            <a:endParaRPr lang="nl-BE" cap="small" dirty="0">
              <a:solidFill>
                <a:srgbClr val="002060"/>
              </a:solidFill>
              <a:latin typeface="+mj-lt"/>
              <a:ea typeface="+mj-ea"/>
              <a:cs typeface="+mj-cs"/>
            </a:endParaRPr>
          </a:p>
        </p:txBody>
      </p:sp>
    </p:spTree>
    <p:extLst>
      <p:ext uri="{BB962C8B-B14F-4D97-AF65-F5344CB8AC3E}">
        <p14:creationId xmlns:p14="http://schemas.microsoft.com/office/powerpoint/2010/main" val="227644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14C1-78CD-4976-A0E4-B51712BF5489}"/>
              </a:ext>
            </a:extLst>
          </p:cNvPr>
          <p:cNvSpPr>
            <a:spLocks noGrp="1"/>
          </p:cNvSpPr>
          <p:nvPr>
            <p:ph type="title"/>
          </p:nvPr>
        </p:nvSpPr>
        <p:spPr>
          <a:xfrm>
            <a:off x="279116" y="338203"/>
            <a:ext cx="11559969" cy="1143000"/>
          </a:xfrm>
        </p:spPr>
        <p:txBody>
          <a:bodyPr/>
          <a:lstStyle/>
          <a:p>
            <a:r>
              <a:rPr lang="nl-BE" sz="4000" cap="small" dirty="0">
                <a:solidFill>
                  <a:srgbClr val="002060"/>
                </a:solidFill>
              </a:rPr>
              <a:t>Parcours de </a:t>
            </a:r>
            <a:r>
              <a:rPr lang="nl-BE" sz="4000" cap="small" dirty="0" err="1">
                <a:solidFill>
                  <a:srgbClr val="002060"/>
                </a:solidFill>
              </a:rPr>
              <a:t>sélection</a:t>
            </a:r>
            <a:r>
              <a:rPr lang="nl-BE" sz="4000" cap="small" dirty="0">
                <a:solidFill>
                  <a:srgbClr val="002060"/>
                </a:solidFill>
              </a:rPr>
              <a:t> </a:t>
            </a:r>
            <a:r>
              <a:rPr lang="nl-BE" sz="3200" cap="small" dirty="0" err="1">
                <a:solidFill>
                  <a:srgbClr val="002060"/>
                </a:solidFill>
              </a:rPr>
              <a:t>candidat</a:t>
            </a:r>
            <a:r>
              <a:rPr lang="nl-BE" sz="3200" cap="small" dirty="0">
                <a:solidFill>
                  <a:srgbClr val="002060"/>
                </a:solidFill>
              </a:rPr>
              <a:t>-inspecteur </a:t>
            </a:r>
            <a:r>
              <a:rPr lang="nl-BE" sz="3200" cap="small" dirty="0" err="1">
                <a:solidFill>
                  <a:srgbClr val="002060"/>
                </a:solidFill>
              </a:rPr>
              <a:t>principal</a:t>
            </a:r>
            <a:r>
              <a:rPr lang="nl-BE" sz="3200" cap="small" dirty="0">
                <a:solidFill>
                  <a:srgbClr val="002060"/>
                </a:solidFill>
              </a:rPr>
              <a:t> </a:t>
            </a:r>
            <a:r>
              <a:rPr lang="nl-BE" sz="3200" cap="small" dirty="0" err="1">
                <a:solidFill>
                  <a:srgbClr val="002060"/>
                </a:solidFill>
              </a:rPr>
              <a:t>spécialisé</a:t>
            </a:r>
            <a:endParaRPr lang="nl-BE" dirty="0"/>
          </a:p>
        </p:txBody>
      </p:sp>
      <p:grpSp>
        <p:nvGrpSpPr>
          <p:cNvPr id="4" name="Grouper 23">
            <a:extLst>
              <a:ext uri="{FF2B5EF4-FFF2-40B4-BE49-F238E27FC236}">
                <a16:creationId xmlns:a16="http://schemas.microsoft.com/office/drawing/2014/main" id="{3263E0E3-A992-49E0-9F82-979A987A9031}"/>
              </a:ext>
            </a:extLst>
          </p:cNvPr>
          <p:cNvGrpSpPr>
            <a:grpSpLocks/>
          </p:cNvGrpSpPr>
          <p:nvPr/>
        </p:nvGrpSpPr>
        <p:grpSpPr bwMode="auto">
          <a:xfrm>
            <a:off x="516390" y="126955"/>
            <a:ext cx="11584592" cy="6056868"/>
            <a:chOff x="986387" y="529359"/>
            <a:chExt cx="11415117" cy="5650854"/>
          </a:xfrm>
        </p:grpSpPr>
        <p:grpSp>
          <p:nvGrpSpPr>
            <p:cNvPr id="5" name="Groep 4">
              <a:extLst>
                <a:ext uri="{FF2B5EF4-FFF2-40B4-BE49-F238E27FC236}">
                  <a16:creationId xmlns:a16="http://schemas.microsoft.com/office/drawing/2014/main" id="{A28E274A-9C82-4AE9-96D2-9F33ABFE2C06}"/>
                </a:ext>
              </a:extLst>
            </p:cNvPr>
            <p:cNvGrpSpPr>
              <a:grpSpLocks/>
            </p:cNvGrpSpPr>
            <p:nvPr/>
          </p:nvGrpSpPr>
          <p:grpSpPr bwMode="auto">
            <a:xfrm>
              <a:off x="986387" y="529359"/>
              <a:ext cx="11415117" cy="5650854"/>
              <a:chOff x="972869" y="529359"/>
              <a:chExt cx="11415117" cy="5650854"/>
            </a:xfrm>
          </p:grpSpPr>
          <p:sp>
            <p:nvSpPr>
              <p:cNvPr id="21" name="Vrije vorm 5">
                <a:extLst>
                  <a:ext uri="{FF2B5EF4-FFF2-40B4-BE49-F238E27FC236}">
                    <a16:creationId xmlns:a16="http://schemas.microsoft.com/office/drawing/2014/main" id="{75C7A4B8-0EF9-4AE1-9D92-ACD550BEE36E}"/>
                  </a:ext>
                </a:extLst>
              </p:cNvPr>
              <p:cNvSpPr/>
              <p:nvPr/>
            </p:nvSpPr>
            <p:spPr>
              <a:xfrm>
                <a:off x="5651367" y="1021774"/>
                <a:ext cx="1679776" cy="1372551"/>
              </a:xfrm>
              <a:custGeom>
                <a:avLst/>
                <a:gdLst>
                  <a:gd name="connsiteX0" fmla="*/ 0 w 1372547"/>
                  <a:gd name="connsiteY0" fmla="*/ 0 h 1372547"/>
                  <a:gd name="connsiteX1" fmla="*/ 1372547 w 1372547"/>
                  <a:gd name="connsiteY1" fmla="*/ 0 h 1372547"/>
                  <a:gd name="connsiteX2" fmla="*/ 1372547 w 1372547"/>
                  <a:gd name="connsiteY2" fmla="*/ 1372547 h 1372547"/>
                  <a:gd name="connsiteX3" fmla="*/ 0 w 1372547"/>
                  <a:gd name="connsiteY3" fmla="*/ 1372547 h 1372547"/>
                  <a:gd name="connsiteX4" fmla="*/ 0 w 1372547"/>
                  <a:gd name="connsiteY4" fmla="*/ 0 h 1372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547" h="1372547">
                    <a:moveTo>
                      <a:pt x="0" y="0"/>
                    </a:moveTo>
                    <a:lnTo>
                      <a:pt x="1372547" y="0"/>
                    </a:lnTo>
                    <a:lnTo>
                      <a:pt x="1372547" y="1372547"/>
                    </a:lnTo>
                    <a:lnTo>
                      <a:pt x="0" y="13725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600" dirty="0" err="1">
                    <a:solidFill>
                      <a:srgbClr val="2E2F7C"/>
                    </a:solidFill>
                    <a:latin typeface="TheSans TT B7 Bold"/>
                  </a:rPr>
                  <a:t>Candidature</a:t>
                </a:r>
                <a:endParaRPr lang="nl-BE" sz="1600" dirty="0">
                  <a:solidFill>
                    <a:srgbClr val="2E2F7C"/>
                  </a:solidFill>
                  <a:latin typeface="TheSans TT B7 Bold"/>
                </a:endParaRPr>
              </a:p>
            </p:txBody>
          </p:sp>
          <p:sp>
            <p:nvSpPr>
              <p:cNvPr id="22" name="Draaiende pijl 6">
                <a:extLst>
                  <a:ext uri="{FF2B5EF4-FFF2-40B4-BE49-F238E27FC236}">
                    <a16:creationId xmlns:a16="http://schemas.microsoft.com/office/drawing/2014/main" id="{BB32DF44-9B89-4C16-AB87-8D8E261CB525}"/>
                  </a:ext>
                </a:extLst>
              </p:cNvPr>
              <p:cNvSpPr/>
              <p:nvPr/>
            </p:nvSpPr>
            <p:spPr>
              <a:xfrm>
                <a:off x="2020648" y="529359"/>
                <a:ext cx="5146526" cy="5146128"/>
              </a:xfrm>
              <a:prstGeom prst="circularArrow">
                <a:avLst>
                  <a:gd name="adj1" fmla="val 5201"/>
                  <a:gd name="adj2" fmla="val 335940"/>
                  <a:gd name="adj3" fmla="val 21293132"/>
                  <a:gd name="adj4" fmla="val 19766335"/>
                  <a:gd name="adj5" fmla="val 6067"/>
                </a:avLst>
              </a:prstGeom>
              <a:solidFill>
                <a:srgbClr val="1D0485"/>
              </a:solidFill>
              <a:ln>
                <a:solidFill>
                  <a:srgbClr val="1D04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Vrije vorm 7">
                <a:extLst>
                  <a:ext uri="{FF2B5EF4-FFF2-40B4-BE49-F238E27FC236}">
                    <a16:creationId xmlns:a16="http://schemas.microsoft.com/office/drawing/2014/main" id="{91CD04FB-F17A-4174-8807-00C888F0F444}"/>
                  </a:ext>
                </a:extLst>
              </p:cNvPr>
              <p:cNvSpPr/>
              <p:nvPr/>
            </p:nvSpPr>
            <p:spPr>
              <a:xfrm>
                <a:off x="6384744" y="3264335"/>
                <a:ext cx="6003242" cy="1083778"/>
              </a:xfrm>
              <a:custGeom>
                <a:avLst/>
                <a:gdLst>
                  <a:gd name="connsiteX0" fmla="*/ 0 w 1372547"/>
                  <a:gd name="connsiteY0" fmla="*/ 0 h 1372547"/>
                  <a:gd name="connsiteX1" fmla="*/ 1372547 w 1372547"/>
                  <a:gd name="connsiteY1" fmla="*/ 0 h 1372547"/>
                  <a:gd name="connsiteX2" fmla="*/ 1372547 w 1372547"/>
                  <a:gd name="connsiteY2" fmla="*/ 1372547 h 1372547"/>
                  <a:gd name="connsiteX3" fmla="*/ 0 w 1372547"/>
                  <a:gd name="connsiteY3" fmla="*/ 1372547 h 1372547"/>
                  <a:gd name="connsiteX4" fmla="*/ 0 w 1372547"/>
                  <a:gd name="connsiteY4" fmla="*/ 0 h 1372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547" h="1372547">
                    <a:moveTo>
                      <a:pt x="0" y="0"/>
                    </a:moveTo>
                    <a:lnTo>
                      <a:pt x="1372547" y="0"/>
                    </a:lnTo>
                    <a:lnTo>
                      <a:pt x="1372547" y="1372547"/>
                    </a:lnTo>
                    <a:lnTo>
                      <a:pt x="0" y="13725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marL="285750" indent="-285750" defTabSz="444500" eaLnBrk="1" fontAlgn="auto" hangingPunct="1">
                  <a:lnSpc>
                    <a:spcPct val="90000"/>
                  </a:lnSpc>
                  <a:buFont typeface="Arial" panose="020B0604020202020204" pitchFamily="34" charset="0"/>
                  <a:buChar char="•"/>
                  <a:defRPr/>
                </a:pPr>
                <a:r>
                  <a:rPr lang="nl-BE" sz="1600" dirty="0" err="1">
                    <a:solidFill>
                      <a:srgbClr val="2E2F7C"/>
                    </a:solidFill>
                    <a:latin typeface="TheSans TT B7 Bold"/>
                  </a:rPr>
                  <a:t>Épreuve</a:t>
                </a:r>
                <a:r>
                  <a:rPr lang="nl-BE" sz="1600" dirty="0">
                    <a:solidFill>
                      <a:srgbClr val="2E2F7C"/>
                    </a:solidFill>
                    <a:latin typeface="TheSans TT B7 Bold"/>
                  </a:rPr>
                  <a:t> </a:t>
                </a:r>
                <a:r>
                  <a:rPr lang="nl-BE" sz="1600" dirty="0" err="1">
                    <a:solidFill>
                      <a:srgbClr val="2E2F7C"/>
                    </a:solidFill>
                    <a:latin typeface="TheSans TT B7 Bold"/>
                  </a:rPr>
                  <a:t>d’aptitudes</a:t>
                </a:r>
                <a:r>
                  <a:rPr lang="nl-BE" sz="1600" dirty="0">
                    <a:solidFill>
                      <a:srgbClr val="2E2F7C"/>
                    </a:solidFill>
                    <a:latin typeface="TheSans TT B7 Bold"/>
                  </a:rPr>
                  <a:t> </a:t>
                </a:r>
                <a:r>
                  <a:rPr lang="nl-BE" sz="1600" dirty="0" err="1">
                    <a:solidFill>
                      <a:srgbClr val="2E2F7C"/>
                    </a:solidFill>
                    <a:latin typeface="TheSans TT B7 Bold"/>
                  </a:rPr>
                  <a:t>cognitives</a:t>
                </a:r>
                <a:r>
                  <a:rPr lang="nl-BE" sz="1600" dirty="0">
                    <a:solidFill>
                      <a:srgbClr val="2E2F7C"/>
                    </a:solidFill>
                    <a:latin typeface="TheSans TT B7 Bold"/>
                  </a:rPr>
                  <a:t> (raisonnement </a:t>
                </a:r>
                <a:r>
                  <a:rPr lang="nl-BE" sz="1600" dirty="0" err="1">
                    <a:solidFill>
                      <a:srgbClr val="2E2F7C"/>
                    </a:solidFill>
                    <a:latin typeface="TheSans TT B7 Bold"/>
                  </a:rPr>
                  <a:t>abstrait</a:t>
                </a:r>
                <a:r>
                  <a:rPr lang="nl-BE" sz="1600" dirty="0">
                    <a:solidFill>
                      <a:srgbClr val="2E2F7C"/>
                    </a:solidFill>
                    <a:latin typeface="TheSans TT B7 Bold"/>
                  </a:rPr>
                  <a:t>, raisonnement </a:t>
                </a:r>
                <a:r>
                  <a:rPr lang="nl-BE" sz="1600" dirty="0" err="1">
                    <a:solidFill>
                      <a:srgbClr val="2E2F7C"/>
                    </a:solidFill>
                    <a:latin typeface="TheSans TT B7 Bold"/>
                  </a:rPr>
                  <a:t>numérique</a:t>
                </a:r>
                <a:r>
                  <a:rPr lang="nl-BE" sz="1600" dirty="0">
                    <a:solidFill>
                      <a:srgbClr val="2E2F7C"/>
                    </a:solidFill>
                    <a:latin typeface="TheSans TT B7 Bold"/>
                  </a:rPr>
                  <a:t>, </a:t>
                </a:r>
                <a:r>
                  <a:rPr lang="nl-BE" sz="1600" dirty="0" err="1">
                    <a:solidFill>
                      <a:srgbClr val="2E2F7C"/>
                    </a:solidFill>
                    <a:latin typeface="TheSans TT B7 Bold"/>
                  </a:rPr>
                  <a:t>traiter</a:t>
                </a:r>
                <a:r>
                  <a:rPr lang="nl-BE" sz="1600" dirty="0">
                    <a:solidFill>
                      <a:srgbClr val="2E2F7C"/>
                    </a:solidFill>
                    <a:latin typeface="TheSans TT B7 Bold"/>
                  </a:rPr>
                  <a:t> </a:t>
                </a:r>
                <a:r>
                  <a:rPr lang="nl-BE" sz="1600" dirty="0" err="1">
                    <a:solidFill>
                      <a:srgbClr val="2E2F7C"/>
                    </a:solidFill>
                    <a:latin typeface="TheSans TT B7 Bold"/>
                  </a:rPr>
                  <a:t>l’information</a:t>
                </a:r>
                <a:r>
                  <a:rPr lang="nl-BE" sz="1600" dirty="0">
                    <a:solidFill>
                      <a:srgbClr val="2E2F7C"/>
                    </a:solidFill>
                    <a:latin typeface="TheSans TT B7 Bold"/>
                  </a:rPr>
                  <a:t>, </a:t>
                </a:r>
                <a:r>
                  <a:rPr lang="nl-BE" sz="1600" dirty="0" err="1">
                    <a:solidFill>
                      <a:srgbClr val="2E2F7C"/>
                    </a:solidFill>
                    <a:latin typeface="TheSans TT B7 Bold"/>
                  </a:rPr>
                  <a:t>connaissance</a:t>
                </a:r>
                <a:r>
                  <a:rPr lang="nl-BE" sz="1600" dirty="0">
                    <a:solidFill>
                      <a:srgbClr val="2E2F7C"/>
                    </a:solidFill>
                    <a:latin typeface="TheSans TT B7 Bold"/>
                  </a:rPr>
                  <a:t> de la </a:t>
                </a:r>
                <a:r>
                  <a:rPr lang="nl-BE" sz="1600" dirty="0" err="1">
                    <a:solidFill>
                      <a:srgbClr val="2E2F7C"/>
                    </a:solidFill>
                    <a:latin typeface="TheSans TT B7 Bold"/>
                  </a:rPr>
                  <a:t>langue</a:t>
                </a:r>
                <a:r>
                  <a:rPr lang="nl-BE" sz="1600" dirty="0">
                    <a:solidFill>
                      <a:srgbClr val="2E2F7C"/>
                    </a:solidFill>
                    <a:latin typeface="TheSans TT B7 Bold"/>
                  </a:rPr>
                  <a:t>)</a:t>
                </a:r>
              </a:p>
              <a:p>
                <a:pPr marL="285750" indent="-285750" defTabSz="444500" eaLnBrk="1" fontAlgn="auto" hangingPunct="1">
                  <a:lnSpc>
                    <a:spcPct val="90000"/>
                  </a:lnSpc>
                  <a:buFont typeface="Arial" panose="020B0604020202020204" pitchFamily="34" charset="0"/>
                  <a:buChar char="•"/>
                  <a:defRPr/>
                </a:pPr>
                <a:endParaRPr lang="nl-BE" sz="500" dirty="0">
                  <a:solidFill>
                    <a:srgbClr val="2E2F7C"/>
                  </a:solidFill>
                  <a:latin typeface="TheSans TT B7 Bold"/>
                </a:endParaRPr>
              </a:p>
              <a:p>
                <a:pPr marL="285750" indent="-285750" defTabSz="444500" eaLnBrk="1" fontAlgn="auto" hangingPunct="1">
                  <a:lnSpc>
                    <a:spcPct val="90000"/>
                  </a:lnSpc>
                  <a:buFont typeface="Arial" panose="020B0604020202020204" pitchFamily="34" charset="0"/>
                  <a:buChar char="•"/>
                  <a:defRPr/>
                </a:pPr>
                <a:r>
                  <a:rPr lang="nl-BE" sz="1600" dirty="0">
                    <a:solidFill>
                      <a:srgbClr val="2E2F7C"/>
                    </a:solidFill>
                    <a:latin typeface="TheSans TT B7 Bold"/>
                  </a:rPr>
                  <a:t>Parcours </a:t>
                </a:r>
                <a:r>
                  <a:rPr lang="nl-BE" sz="1600" dirty="0" err="1">
                    <a:solidFill>
                      <a:srgbClr val="2E2F7C"/>
                    </a:solidFill>
                    <a:latin typeface="TheSans TT B7 Bold"/>
                  </a:rPr>
                  <a:t>fonctionnel</a:t>
                </a:r>
                <a:endParaRPr lang="nl-BE" sz="1600" dirty="0">
                  <a:solidFill>
                    <a:srgbClr val="2E2F7C"/>
                  </a:solidFill>
                  <a:latin typeface="TheSans TT B7 Bold"/>
                </a:endParaRPr>
              </a:p>
              <a:p>
                <a:pPr marL="285750" indent="-285750" defTabSz="444500" eaLnBrk="1" fontAlgn="auto" hangingPunct="1">
                  <a:lnSpc>
                    <a:spcPct val="90000"/>
                  </a:lnSpc>
                  <a:buFont typeface="Arial" panose="020B0604020202020204" pitchFamily="34" charset="0"/>
                  <a:buChar char="•"/>
                  <a:defRPr/>
                </a:pPr>
                <a:endParaRPr lang="nl-BE" sz="500" dirty="0">
                  <a:solidFill>
                    <a:srgbClr val="2E2F7C"/>
                  </a:solidFill>
                  <a:latin typeface="TheSans TT B7 Bold"/>
                </a:endParaRPr>
              </a:p>
              <a:p>
                <a:pPr marL="285750" indent="-285750" defTabSz="444500">
                  <a:lnSpc>
                    <a:spcPct val="90000"/>
                  </a:lnSpc>
                  <a:buFont typeface="Arial" panose="020B0604020202020204" pitchFamily="34" charset="0"/>
                  <a:buChar char="•"/>
                  <a:defRPr/>
                </a:pPr>
                <a:r>
                  <a:rPr lang="nl-BE" sz="1600" dirty="0" err="1">
                    <a:solidFill>
                      <a:srgbClr val="2E2F7C"/>
                    </a:solidFill>
                    <a:latin typeface="TheSans TT B7 Bold"/>
                  </a:rPr>
                  <a:t>Épreuve</a:t>
                </a:r>
                <a:r>
                  <a:rPr lang="nl-BE" sz="1600" dirty="0">
                    <a:solidFill>
                      <a:srgbClr val="2E2F7C"/>
                    </a:solidFill>
                    <a:latin typeface="TheSans TT B7 Bold"/>
                  </a:rPr>
                  <a:t> </a:t>
                </a:r>
                <a:r>
                  <a:rPr lang="nl-BE" sz="1600" dirty="0" err="1">
                    <a:solidFill>
                      <a:srgbClr val="2E2F7C"/>
                    </a:solidFill>
                    <a:latin typeface="TheSans TT B7 Bold"/>
                  </a:rPr>
                  <a:t>professionnelle</a:t>
                </a:r>
                <a:endParaRPr lang="nl-BE" sz="1600" dirty="0">
                  <a:solidFill>
                    <a:srgbClr val="2E2F7C"/>
                  </a:solidFill>
                  <a:latin typeface="TheSans TT B7 Bold"/>
                </a:endParaRPr>
              </a:p>
            </p:txBody>
          </p:sp>
          <p:sp>
            <p:nvSpPr>
              <p:cNvPr id="24" name="Draaiende pijl 8">
                <a:extLst>
                  <a:ext uri="{FF2B5EF4-FFF2-40B4-BE49-F238E27FC236}">
                    <a16:creationId xmlns:a16="http://schemas.microsoft.com/office/drawing/2014/main" id="{E7904063-4DC0-4D6D-AACB-23BD87059B53}"/>
                  </a:ext>
                </a:extLst>
              </p:cNvPr>
              <p:cNvSpPr/>
              <p:nvPr/>
            </p:nvSpPr>
            <p:spPr>
              <a:xfrm rot="679456">
                <a:off x="2771224" y="788026"/>
                <a:ext cx="4585701" cy="4944140"/>
              </a:xfrm>
              <a:prstGeom prst="circularArrow">
                <a:avLst>
                  <a:gd name="adj1" fmla="val 5201"/>
                  <a:gd name="adj2" fmla="val 335940"/>
                  <a:gd name="adj3" fmla="val 4014584"/>
                  <a:gd name="adj4" fmla="val 2253537"/>
                  <a:gd name="adj5" fmla="val 6067"/>
                </a:avLst>
              </a:prstGeom>
              <a:solidFill>
                <a:srgbClr val="1D0485"/>
              </a:solidFill>
              <a:ln>
                <a:solidFill>
                  <a:srgbClr val="1D04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nl-BE" dirty="0"/>
              </a:p>
            </p:txBody>
          </p:sp>
          <p:sp>
            <p:nvSpPr>
              <p:cNvPr id="25" name="Vrije vorm 9">
                <a:extLst>
                  <a:ext uri="{FF2B5EF4-FFF2-40B4-BE49-F238E27FC236}">
                    <a16:creationId xmlns:a16="http://schemas.microsoft.com/office/drawing/2014/main" id="{12A71E0B-F8D0-4622-A83A-5A709C82396F}"/>
                  </a:ext>
                </a:extLst>
              </p:cNvPr>
              <p:cNvSpPr/>
              <p:nvPr/>
            </p:nvSpPr>
            <p:spPr>
              <a:xfrm>
                <a:off x="3523936" y="4807662"/>
                <a:ext cx="1374167" cy="1372551"/>
              </a:xfrm>
              <a:custGeom>
                <a:avLst/>
                <a:gdLst>
                  <a:gd name="connsiteX0" fmla="*/ 0 w 1372547"/>
                  <a:gd name="connsiteY0" fmla="*/ 0 h 1372547"/>
                  <a:gd name="connsiteX1" fmla="*/ 1372547 w 1372547"/>
                  <a:gd name="connsiteY1" fmla="*/ 0 h 1372547"/>
                  <a:gd name="connsiteX2" fmla="*/ 1372547 w 1372547"/>
                  <a:gd name="connsiteY2" fmla="*/ 1372547 h 1372547"/>
                  <a:gd name="connsiteX3" fmla="*/ 0 w 1372547"/>
                  <a:gd name="connsiteY3" fmla="*/ 1372547 h 1372547"/>
                  <a:gd name="connsiteX4" fmla="*/ 0 w 1372547"/>
                  <a:gd name="connsiteY4" fmla="*/ 0 h 1372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547" h="1372547">
                    <a:moveTo>
                      <a:pt x="0" y="0"/>
                    </a:moveTo>
                    <a:lnTo>
                      <a:pt x="1372547" y="0"/>
                    </a:lnTo>
                    <a:lnTo>
                      <a:pt x="1372547" y="1372547"/>
                    </a:lnTo>
                    <a:lnTo>
                      <a:pt x="0" y="13725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600" dirty="0" err="1">
                    <a:solidFill>
                      <a:srgbClr val="2E2F7C"/>
                    </a:solidFill>
                    <a:latin typeface="TheSans TT B7 Bold"/>
                  </a:rPr>
                  <a:t>Épreuves</a:t>
                </a:r>
                <a:r>
                  <a:rPr lang="nl-BE" sz="1600" dirty="0">
                    <a:solidFill>
                      <a:srgbClr val="2E2F7C"/>
                    </a:solidFill>
                    <a:latin typeface="TheSans TT B7 Bold"/>
                  </a:rPr>
                  <a:t> de </a:t>
                </a:r>
                <a:r>
                  <a:rPr lang="nl-BE" sz="1600" dirty="0" err="1">
                    <a:solidFill>
                      <a:srgbClr val="2E2F7C"/>
                    </a:solidFill>
                    <a:latin typeface="TheSans TT B7 Bold"/>
                  </a:rPr>
                  <a:t>personnalité</a:t>
                </a:r>
                <a:endParaRPr lang="nl-BE" sz="1600" dirty="0">
                  <a:solidFill>
                    <a:srgbClr val="2E2F7C"/>
                  </a:solidFill>
                  <a:latin typeface="TheSans TT B7 Bold"/>
                </a:endParaRPr>
              </a:p>
            </p:txBody>
          </p:sp>
          <p:sp>
            <p:nvSpPr>
              <p:cNvPr id="26" name="Draaiende pijl 10">
                <a:extLst>
                  <a:ext uri="{FF2B5EF4-FFF2-40B4-BE49-F238E27FC236}">
                    <a16:creationId xmlns:a16="http://schemas.microsoft.com/office/drawing/2014/main" id="{A5DE86E3-461B-4124-961B-46558E27020E}"/>
                  </a:ext>
                </a:extLst>
              </p:cNvPr>
              <p:cNvSpPr/>
              <p:nvPr/>
            </p:nvSpPr>
            <p:spPr>
              <a:xfrm rot="20957767">
                <a:off x="972869" y="775246"/>
                <a:ext cx="5146526" cy="4876545"/>
              </a:xfrm>
              <a:prstGeom prst="circularArrow">
                <a:avLst>
                  <a:gd name="adj1" fmla="val 5201"/>
                  <a:gd name="adj2" fmla="val 335940"/>
                  <a:gd name="adj3" fmla="val 8210523"/>
                  <a:gd name="adj4" fmla="val 6449476"/>
                  <a:gd name="adj5" fmla="val 6067"/>
                </a:avLst>
              </a:prstGeom>
              <a:solidFill>
                <a:srgbClr val="1D0485"/>
              </a:solidFill>
              <a:ln>
                <a:solidFill>
                  <a:srgbClr val="1D04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Vrije vorm 11">
                <a:extLst>
                  <a:ext uri="{FF2B5EF4-FFF2-40B4-BE49-F238E27FC236}">
                    <a16:creationId xmlns:a16="http://schemas.microsoft.com/office/drawing/2014/main" id="{01BEC029-12FC-427B-8112-AA0465AA95BD}"/>
                  </a:ext>
                </a:extLst>
              </p:cNvPr>
              <p:cNvSpPr/>
              <p:nvPr/>
            </p:nvSpPr>
            <p:spPr>
              <a:xfrm>
                <a:off x="1289930" y="3517561"/>
                <a:ext cx="1372407" cy="1372551"/>
              </a:xfrm>
              <a:custGeom>
                <a:avLst/>
                <a:gdLst>
                  <a:gd name="connsiteX0" fmla="*/ 0 w 1372547"/>
                  <a:gd name="connsiteY0" fmla="*/ 0 h 1372547"/>
                  <a:gd name="connsiteX1" fmla="*/ 1372547 w 1372547"/>
                  <a:gd name="connsiteY1" fmla="*/ 0 h 1372547"/>
                  <a:gd name="connsiteX2" fmla="*/ 1372547 w 1372547"/>
                  <a:gd name="connsiteY2" fmla="*/ 1372547 h 1372547"/>
                  <a:gd name="connsiteX3" fmla="*/ 0 w 1372547"/>
                  <a:gd name="connsiteY3" fmla="*/ 1372547 h 1372547"/>
                  <a:gd name="connsiteX4" fmla="*/ 0 w 1372547"/>
                  <a:gd name="connsiteY4" fmla="*/ 0 h 1372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547" h="1372547">
                    <a:moveTo>
                      <a:pt x="0" y="0"/>
                    </a:moveTo>
                    <a:lnTo>
                      <a:pt x="1372547" y="0"/>
                    </a:lnTo>
                    <a:lnTo>
                      <a:pt x="1372547" y="1372547"/>
                    </a:lnTo>
                    <a:lnTo>
                      <a:pt x="0" y="13725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600" dirty="0" err="1">
                    <a:solidFill>
                      <a:srgbClr val="2E2F7C"/>
                    </a:solidFill>
                    <a:latin typeface="TheSans TT B7 Bold"/>
                  </a:rPr>
                  <a:t>Épreuve</a:t>
                </a:r>
                <a:r>
                  <a:rPr lang="nl-BE" sz="1600" dirty="0">
                    <a:solidFill>
                      <a:srgbClr val="2E2F7C"/>
                    </a:solidFill>
                    <a:latin typeface="TheSans TT B7 Bold"/>
                  </a:rPr>
                  <a:t> </a:t>
                </a:r>
                <a:r>
                  <a:rPr lang="nl-BE" sz="1600" dirty="0" err="1">
                    <a:solidFill>
                      <a:srgbClr val="2E2F7C"/>
                    </a:solidFill>
                    <a:latin typeface="TheSans TT B7 Bold"/>
                  </a:rPr>
                  <a:t>d’aptitude</a:t>
                </a:r>
                <a:r>
                  <a:rPr lang="nl-BE" sz="1600" dirty="0">
                    <a:solidFill>
                      <a:srgbClr val="2E2F7C"/>
                    </a:solidFill>
                    <a:latin typeface="TheSans TT B7 Bold"/>
                  </a:rPr>
                  <a:t> </a:t>
                </a:r>
                <a:r>
                  <a:rPr lang="nl-BE" sz="1600" dirty="0" err="1">
                    <a:solidFill>
                      <a:srgbClr val="2E2F7C"/>
                    </a:solidFill>
                    <a:latin typeface="TheSans TT B7 Bold"/>
                  </a:rPr>
                  <a:t>médicale</a:t>
                </a:r>
                <a:endParaRPr lang="nl-BE" sz="1600" dirty="0">
                  <a:solidFill>
                    <a:srgbClr val="2E2F7C"/>
                  </a:solidFill>
                  <a:latin typeface="TheSans TT B7 Bold"/>
                </a:endParaRPr>
              </a:p>
            </p:txBody>
          </p:sp>
          <p:sp>
            <p:nvSpPr>
              <p:cNvPr id="28" name="Draaiende pijl 12">
                <a:extLst>
                  <a:ext uri="{FF2B5EF4-FFF2-40B4-BE49-F238E27FC236}">
                    <a16:creationId xmlns:a16="http://schemas.microsoft.com/office/drawing/2014/main" id="{5E7AEE6C-BD16-4B66-B23D-B4BEC4142B9E}"/>
                  </a:ext>
                </a:extLst>
              </p:cNvPr>
              <p:cNvSpPr/>
              <p:nvPr/>
            </p:nvSpPr>
            <p:spPr>
              <a:xfrm>
                <a:off x="1507976" y="1012626"/>
                <a:ext cx="4866765" cy="5146128"/>
              </a:xfrm>
              <a:prstGeom prst="circularArrow">
                <a:avLst>
                  <a:gd name="adj1" fmla="val 5201"/>
                  <a:gd name="adj2" fmla="val 335940"/>
                  <a:gd name="adj3" fmla="val 12297725"/>
                  <a:gd name="adj4" fmla="val 10770928"/>
                  <a:gd name="adj5" fmla="val 6067"/>
                </a:avLst>
              </a:prstGeom>
              <a:solidFill>
                <a:srgbClr val="1D0485"/>
              </a:solidFill>
              <a:ln>
                <a:solidFill>
                  <a:srgbClr val="1D04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6" name="Groep 16">
              <a:extLst>
                <a:ext uri="{FF2B5EF4-FFF2-40B4-BE49-F238E27FC236}">
                  <a16:creationId xmlns:a16="http://schemas.microsoft.com/office/drawing/2014/main" id="{98AA224D-DABD-4EDE-9B26-09EDC9CCC644}"/>
                </a:ext>
              </a:extLst>
            </p:cNvPr>
            <p:cNvGrpSpPr>
              <a:grpSpLocks/>
            </p:cNvGrpSpPr>
            <p:nvPr/>
          </p:nvGrpSpPr>
          <p:grpSpPr bwMode="auto">
            <a:xfrm>
              <a:off x="2739725" y="1397238"/>
              <a:ext cx="3735409" cy="3823812"/>
              <a:chOff x="2739725" y="1397238"/>
              <a:chExt cx="3735409" cy="3823812"/>
            </a:xfrm>
          </p:grpSpPr>
          <p:sp>
            <p:nvSpPr>
              <p:cNvPr id="7" name="Vrije vorm 17">
                <a:extLst>
                  <a:ext uri="{FF2B5EF4-FFF2-40B4-BE49-F238E27FC236}">
                    <a16:creationId xmlns:a16="http://schemas.microsoft.com/office/drawing/2014/main" id="{A3984BAB-5C58-4291-8C87-46E78CEC6CE0}"/>
                  </a:ext>
                </a:extLst>
              </p:cNvPr>
              <p:cNvSpPr/>
              <p:nvPr/>
            </p:nvSpPr>
            <p:spPr>
              <a:xfrm>
                <a:off x="4902145" y="1397238"/>
                <a:ext cx="526090" cy="524577"/>
              </a:xfrm>
              <a:custGeom>
                <a:avLst/>
                <a:gdLst>
                  <a:gd name="connsiteX0" fmla="*/ 0 w 524835"/>
                  <a:gd name="connsiteY0" fmla="*/ 0 h 524835"/>
                  <a:gd name="connsiteX1" fmla="*/ 524835 w 524835"/>
                  <a:gd name="connsiteY1" fmla="*/ 0 h 524835"/>
                  <a:gd name="connsiteX2" fmla="*/ 524835 w 524835"/>
                  <a:gd name="connsiteY2" fmla="*/ 524835 h 524835"/>
                  <a:gd name="connsiteX3" fmla="*/ 0 w 524835"/>
                  <a:gd name="connsiteY3" fmla="*/ 524835 h 524835"/>
                  <a:gd name="connsiteX4" fmla="*/ 0 w 52483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5" h="524835">
                    <a:moveTo>
                      <a:pt x="0" y="0"/>
                    </a:moveTo>
                    <a:lnTo>
                      <a:pt x="524835" y="0"/>
                    </a:lnTo>
                    <a:lnTo>
                      <a:pt x="52483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41910" tIns="41910" rIns="41910" bIns="41910" spcCol="1270" anchor="ctr"/>
              <a:lstStyle/>
              <a:p>
                <a:pPr algn="ctr" defTabSz="1466850" eaLnBrk="1" fontAlgn="auto" hangingPunct="1">
                  <a:lnSpc>
                    <a:spcPct val="90000"/>
                  </a:lnSpc>
                  <a:spcAft>
                    <a:spcPct val="35000"/>
                  </a:spcAft>
                  <a:defRPr/>
                </a:pPr>
                <a:endParaRPr lang="nl-BE" sz="3300">
                  <a:solidFill>
                    <a:srgbClr val="B9BAE5">
                      <a:hueOff val="0"/>
                      <a:satOff val="0"/>
                      <a:lumOff val="0"/>
                      <a:alphaOff val="0"/>
                    </a:srgbClr>
                  </a:solidFill>
                </a:endParaRPr>
              </a:p>
            </p:txBody>
          </p:sp>
          <p:sp>
            <p:nvSpPr>
              <p:cNvPr id="8" name="Vrije vorm 19">
                <a:extLst>
                  <a:ext uri="{FF2B5EF4-FFF2-40B4-BE49-F238E27FC236}">
                    <a16:creationId xmlns:a16="http://schemas.microsoft.com/office/drawing/2014/main" id="{46D6163B-1FC2-4EA1-9EB4-4A55EDEE13C2}"/>
                  </a:ext>
                </a:extLst>
              </p:cNvPr>
              <p:cNvSpPr/>
              <p:nvPr/>
            </p:nvSpPr>
            <p:spPr>
              <a:xfrm>
                <a:off x="5220891" y="2014520"/>
                <a:ext cx="1191405" cy="587792"/>
              </a:xfrm>
              <a:custGeom>
                <a:avLst/>
                <a:gdLst>
                  <a:gd name="connsiteX0" fmla="*/ 0 w 735509"/>
                  <a:gd name="connsiteY0" fmla="*/ 0 h 524835"/>
                  <a:gd name="connsiteX1" fmla="*/ 735509 w 735509"/>
                  <a:gd name="connsiteY1" fmla="*/ 0 h 524835"/>
                  <a:gd name="connsiteX2" fmla="*/ 735509 w 735509"/>
                  <a:gd name="connsiteY2" fmla="*/ 524835 h 524835"/>
                  <a:gd name="connsiteX3" fmla="*/ 0 w 735509"/>
                  <a:gd name="connsiteY3" fmla="*/ 524835 h 524835"/>
                  <a:gd name="connsiteX4" fmla="*/ 0 w 735509"/>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09" h="524835">
                    <a:moveTo>
                      <a:pt x="0" y="0"/>
                    </a:moveTo>
                    <a:lnTo>
                      <a:pt x="735509" y="0"/>
                    </a:lnTo>
                    <a:lnTo>
                      <a:pt x="735509"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000" dirty="0">
                    <a:solidFill>
                      <a:srgbClr val="2E2F7C"/>
                    </a:solidFill>
                  </a:rPr>
                  <a:t>Evaluation de la </a:t>
                </a:r>
                <a:r>
                  <a:rPr lang="nl-BE" sz="1000" dirty="0" err="1">
                    <a:solidFill>
                      <a:srgbClr val="2E2F7C"/>
                    </a:solidFill>
                  </a:rPr>
                  <a:t>moralité</a:t>
                </a:r>
                <a:r>
                  <a:rPr lang="nl-BE" sz="1000" dirty="0">
                    <a:solidFill>
                      <a:srgbClr val="2E2F7C"/>
                    </a:solidFill>
                  </a:rPr>
                  <a:t> </a:t>
                </a:r>
                <a:r>
                  <a:rPr lang="nl-BE" sz="1000" dirty="0" err="1">
                    <a:solidFill>
                      <a:srgbClr val="2E2F7C"/>
                    </a:solidFill>
                  </a:rPr>
                  <a:t>sur</a:t>
                </a:r>
                <a:r>
                  <a:rPr lang="nl-BE" sz="1000" dirty="0">
                    <a:solidFill>
                      <a:srgbClr val="2E2F7C"/>
                    </a:solidFill>
                  </a:rPr>
                  <a:t> base du </a:t>
                </a:r>
                <a:r>
                  <a:rPr lang="nl-BE" sz="1000" dirty="0" err="1">
                    <a:solidFill>
                      <a:srgbClr val="2E2F7C"/>
                    </a:solidFill>
                  </a:rPr>
                  <a:t>casier</a:t>
                </a:r>
                <a:r>
                  <a:rPr lang="nl-BE" sz="1000" dirty="0">
                    <a:solidFill>
                      <a:srgbClr val="2E2F7C"/>
                    </a:solidFill>
                  </a:rPr>
                  <a:t> </a:t>
                </a:r>
                <a:r>
                  <a:rPr lang="nl-BE" sz="1000" dirty="0" err="1">
                    <a:solidFill>
                      <a:srgbClr val="2E2F7C"/>
                    </a:solidFill>
                  </a:rPr>
                  <a:t>judiciaire</a:t>
                </a:r>
                <a:endParaRPr lang="nl-BE" sz="1000" dirty="0">
                  <a:solidFill>
                    <a:srgbClr val="2E2F7C"/>
                  </a:solidFill>
                </a:endParaRPr>
              </a:p>
            </p:txBody>
          </p:sp>
          <p:sp>
            <p:nvSpPr>
              <p:cNvPr id="10" name="Vrije vorm 21">
                <a:extLst>
                  <a:ext uri="{FF2B5EF4-FFF2-40B4-BE49-F238E27FC236}">
                    <a16:creationId xmlns:a16="http://schemas.microsoft.com/office/drawing/2014/main" id="{5A55641D-DE1A-4D76-B1EF-D7FBA16A7032}"/>
                  </a:ext>
                </a:extLst>
              </p:cNvPr>
              <p:cNvSpPr/>
              <p:nvPr/>
            </p:nvSpPr>
            <p:spPr>
              <a:xfrm>
                <a:off x="5950804" y="3213519"/>
                <a:ext cx="524330" cy="524577"/>
              </a:xfrm>
              <a:custGeom>
                <a:avLst/>
                <a:gdLst>
                  <a:gd name="connsiteX0" fmla="*/ 0 w 524835"/>
                  <a:gd name="connsiteY0" fmla="*/ 0 h 524835"/>
                  <a:gd name="connsiteX1" fmla="*/ 524835 w 524835"/>
                  <a:gd name="connsiteY1" fmla="*/ 0 h 524835"/>
                  <a:gd name="connsiteX2" fmla="*/ 524835 w 524835"/>
                  <a:gd name="connsiteY2" fmla="*/ 524835 h 524835"/>
                  <a:gd name="connsiteX3" fmla="*/ 0 w 524835"/>
                  <a:gd name="connsiteY3" fmla="*/ 524835 h 524835"/>
                  <a:gd name="connsiteX4" fmla="*/ 0 w 52483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5" h="524835">
                    <a:moveTo>
                      <a:pt x="0" y="0"/>
                    </a:moveTo>
                    <a:lnTo>
                      <a:pt x="524835" y="0"/>
                    </a:lnTo>
                    <a:lnTo>
                      <a:pt x="52483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41910" tIns="41910" rIns="41910" bIns="41910" spcCol="1270" anchor="ctr"/>
              <a:lstStyle/>
              <a:p>
                <a:pPr algn="ctr" defTabSz="1466850" eaLnBrk="1" fontAlgn="auto" hangingPunct="1">
                  <a:lnSpc>
                    <a:spcPct val="90000"/>
                  </a:lnSpc>
                  <a:spcAft>
                    <a:spcPct val="35000"/>
                  </a:spcAft>
                  <a:defRPr/>
                </a:pPr>
                <a:endParaRPr lang="nl-BE" sz="3300">
                  <a:solidFill>
                    <a:srgbClr val="B9BAE5">
                      <a:hueOff val="0"/>
                      <a:satOff val="0"/>
                      <a:lumOff val="0"/>
                      <a:alphaOff val="0"/>
                    </a:srgbClr>
                  </a:solidFill>
                </a:endParaRPr>
              </a:p>
            </p:txBody>
          </p:sp>
          <p:sp>
            <p:nvSpPr>
              <p:cNvPr id="12" name="Vrije vorm 23">
                <a:extLst>
                  <a:ext uri="{FF2B5EF4-FFF2-40B4-BE49-F238E27FC236}">
                    <a16:creationId xmlns:a16="http://schemas.microsoft.com/office/drawing/2014/main" id="{65C87D93-B729-4BFD-9D06-402992C9E238}"/>
                  </a:ext>
                </a:extLst>
              </p:cNvPr>
              <p:cNvSpPr/>
              <p:nvPr/>
            </p:nvSpPr>
            <p:spPr>
              <a:xfrm>
                <a:off x="5393045" y="4178064"/>
                <a:ext cx="524330" cy="524578"/>
              </a:xfrm>
              <a:custGeom>
                <a:avLst/>
                <a:gdLst>
                  <a:gd name="connsiteX0" fmla="*/ 0 w 524835"/>
                  <a:gd name="connsiteY0" fmla="*/ 0 h 524835"/>
                  <a:gd name="connsiteX1" fmla="*/ 524835 w 524835"/>
                  <a:gd name="connsiteY1" fmla="*/ 0 h 524835"/>
                  <a:gd name="connsiteX2" fmla="*/ 524835 w 524835"/>
                  <a:gd name="connsiteY2" fmla="*/ 524835 h 524835"/>
                  <a:gd name="connsiteX3" fmla="*/ 0 w 524835"/>
                  <a:gd name="connsiteY3" fmla="*/ 524835 h 524835"/>
                  <a:gd name="connsiteX4" fmla="*/ 0 w 52483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5" h="524835">
                    <a:moveTo>
                      <a:pt x="0" y="0"/>
                    </a:moveTo>
                    <a:lnTo>
                      <a:pt x="524835" y="0"/>
                    </a:lnTo>
                    <a:lnTo>
                      <a:pt x="52483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41910" tIns="41910" rIns="41910" bIns="41910" spcCol="1270" anchor="ctr"/>
              <a:lstStyle/>
              <a:p>
                <a:pPr algn="ctr" defTabSz="1466850" eaLnBrk="1" fontAlgn="auto" hangingPunct="1">
                  <a:lnSpc>
                    <a:spcPct val="90000"/>
                  </a:lnSpc>
                  <a:spcAft>
                    <a:spcPct val="35000"/>
                  </a:spcAft>
                  <a:defRPr/>
                </a:pPr>
                <a:endParaRPr lang="nl-BE" sz="3300">
                  <a:solidFill>
                    <a:srgbClr val="B9BAE5">
                      <a:hueOff val="0"/>
                      <a:satOff val="0"/>
                      <a:lumOff val="0"/>
                      <a:alphaOff val="0"/>
                    </a:srgbClr>
                  </a:solidFill>
                </a:endParaRPr>
              </a:p>
            </p:txBody>
          </p:sp>
          <p:sp>
            <p:nvSpPr>
              <p:cNvPr id="14" name="Vrije vorm 25">
                <a:extLst>
                  <a:ext uri="{FF2B5EF4-FFF2-40B4-BE49-F238E27FC236}">
                    <a16:creationId xmlns:a16="http://schemas.microsoft.com/office/drawing/2014/main" id="{E073FBB7-E466-4125-8DF0-F1C7B222FF0D}"/>
                  </a:ext>
                </a:extLst>
              </p:cNvPr>
              <p:cNvSpPr/>
              <p:nvPr/>
            </p:nvSpPr>
            <p:spPr>
              <a:xfrm>
                <a:off x="3643619" y="4696473"/>
                <a:ext cx="1025542" cy="524577"/>
              </a:xfrm>
              <a:custGeom>
                <a:avLst/>
                <a:gdLst>
                  <a:gd name="connsiteX0" fmla="*/ 0 w 1368152"/>
                  <a:gd name="connsiteY0" fmla="*/ 0 h 524835"/>
                  <a:gd name="connsiteX1" fmla="*/ 1368152 w 1368152"/>
                  <a:gd name="connsiteY1" fmla="*/ 0 h 524835"/>
                  <a:gd name="connsiteX2" fmla="*/ 1368152 w 1368152"/>
                  <a:gd name="connsiteY2" fmla="*/ 524835 h 524835"/>
                  <a:gd name="connsiteX3" fmla="*/ 0 w 1368152"/>
                  <a:gd name="connsiteY3" fmla="*/ 524835 h 524835"/>
                  <a:gd name="connsiteX4" fmla="*/ 0 w 1368152"/>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8152" h="524835">
                    <a:moveTo>
                      <a:pt x="0" y="0"/>
                    </a:moveTo>
                    <a:lnTo>
                      <a:pt x="1368152" y="0"/>
                    </a:lnTo>
                    <a:lnTo>
                      <a:pt x="1368152"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000" dirty="0">
                    <a:solidFill>
                      <a:srgbClr val="2E2F7C"/>
                    </a:solidFill>
                  </a:rPr>
                  <a:t>Evaluation de </a:t>
                </a:r>
                <a:r>
                  <a:rPr lang="nl-BE" sz="1000" dirty="0" err="1">
                    <a:solidFill>
                      <a:srgbClr val="2E2F7C"/>
                    </a:solidFill>
                  </a:rPr>
                  <a:t>l’intégrité</a:t>
                </a:r>
                <a:endParaRPr lang="nl-BE" sz="1000" dirty="0">
                  <a:solidFill>
                    <a:srgbClr val="2E2F7C"/>
                  </a:solidFill>
                </a:endParaRPr>
              </a:p>
            </p:txBody>
          </p:sp>
          <p:sp>
            <p:nvSpPr>
              <p:cNvPr id="16" name="Vrije vorm 27">
                <a:extLst>
                  <a:ext uri="{FF2B5EF4-FFF2-40B4-BE49-F238E27FC236}">
                    <a16:creationId xmlns:a16="http://schemas.microsoft.com/office/drawing/2014/main" id="{9D83C296-EBF5-4C90-9848-C2D41F5DBE03}"/>
                  </a:ext>
                </a:extLst>
              </p:cNvPr>
              <p:cNvSpPr/>
              <p:nvPr/>
            </p:nvSpPr>
            <p:spPr>
              <a:xfrm>
                <a:off x="3297485" y="4178064"/>
                <a:ext cx="524330" cy="524578"/>
              </a:xfrm>
              <a:custGeom>
                <a:avLst/>
                <a:gdLst>
                  <a:gd name="connsiteX0" fmla="*/ 0 w 524835"/>
                  <a:gd name="connsiteY0" fmla="*/ 0 h 524835"/>
                  <a:gd name="connsiteX1" fmla="*/ 524835 w 524835"/>
                  <a:gd name="connsiteY1" fmla="*/ 0 h 524835"/>
                  <a:gd name="connsiteX2" fmla="*/ 524835 w 524835"/>
                  <a:gd name="connsiteY2" fmla="*/ 524835 h 524835"/>
                  <a:gd name="connsiteX3" fmla="*/ 0 w 524835"/>
                  <a:gd name="connsiteY3" fmla="*/ 524835 h 524835"/>
                  <a:gd name="connsiteX4" fmla="*/ 0 w 52483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5" h="524835">
                    <a:moveTo>
                      <a:pt x="0" y="0"/>
                    </a:moveTo>
                    <a:lnTo>
                      <a:pt x="524835" y="0"/>
                    </a:lnTo>
                    <a:lnTo>
                      <a:pt x="52483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41910" tIns="41910" rIns="41910" bIns="41910" spcCol="1270" anchor="ctr"/>
              <a:lstStyle/>
              <a:p>
                <a:pPr algn="ctr" defTabSz="1466850" eaLnBrk="1" fontAlgn="auto" hangingPunct="1">
                  <a:lnSpc>
                    <a:spcPct val="90000"/>
                  </a:lnSpc>
                  <a:spcAft>
                    <a:spcPct val="35000"/>
                  </a:spcAft>
                  <a:defRPr/>
                </a:pPr>
                <a:endParaRPr lang="nl-BE" sz="3300">
                  <a:solidFill>
                    <a:srgbClr val="B9BAE5">
                      <a:hueOff val="0"/>
                      <a:satOff val="0"/>
                      <a:lumOff val="0"/>
                      <a:alphaOff val="0"/>
                    </a:srgbClr>
                  </a:solidFill>
                </a:endParaRPr>
              </a:p>
            </p:txBody>
          </p:sp>
          <p:sp>
            <p:nvSpPr>
              <p:cNvPr id="18" name="Vrije vorm 29">
                <a:extLst>
                  <a:ext uri="{FF2B5EF4-FFF2-40B4-BE49-F238E27FC236}">
                    <a16:creationId xmlns:a16="http://schemas.microsoft.com/office/drawing/2014/main" id="{B627DA97-51AE-4C0E-931C-BA9E64B4F0B3}"/>
                  </a:ext>
                </a:extLst>
              </p:cNvPr>
              <p:cNvSpPr/>
              <p:nvPr/>
            </p:nvSpPr>
            <p:spPr>
              <a:xfrm>
                <a:off x="2739725" y="3213519"/>
                <a:ext cx="524330" cy="524577"/>
              </a:xfrm>
              <a:custGeom>
                <a:avLst/>
                <a:gdLst>
                  <a:gd name="connsiteX0" fmla="*/ 0 w 524835"/>
                  <a:gd name="connsiteY0" fmla="*/ 0 h 524835"/>
                  <a:gd name="connsiteX1" fmla="*/ 524835 w 524835"/>
                  <a:gd name="connsiteY1" fmla="*/ 0 h 524835"/>
                  <a:gd name="connsiteX2" fmla="*/ 524835 w 524835"/>
                  <a:gd name="connsiteY2" fmla="*/ 524835 h 524835"/>
                  <a:gd name="connsiteX3" fmla="*/ 0 w 524835"/>
                  <a:gd name="connsiteY3" fmla="*/ 524835 h 524835"/>
                  <a:gd name="connsiteX4" fmla="*/ 0 w 52483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5" h="524835">
                    <a:moveTo>
                      <a:pt x="0" y="0"/>
                    </a:moveTo>
                    <a:lnTo>
                      <a:pt x="524835" y="0"/>
                    </a:lnTo>
                    <a:lnTo>
                      <a:pt x="52483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41910" tIns="41910" rIns="41910" bIns="41910" spcCol="1270" anchor="ctr"/>
              <a:lstStyle/>
              <a:p>
                <a:pPr algn="ctr" defTabSz="1466850" eaLnBrk="1" fontAlgn="auto" hangingPunct="1">
                  <a:lnSpc>
                    <a:spcPct val="90000"/>
                  </a:lnSpc>
                  <a:spcAft>
                    <a:spcPct val="35000"/>
                  </a:spcAft>
                  <a:defRPr/>
                </a:pPr>
                <a:endParaRPr lang="nl-BE" sz="3300">
                  <a:solidFill>
                    <a:srgbClr val="B9BAE5">
                      <a:hueOff val="0"/>
                      <a:satOff val="0"/>
                      <a:lumOff val="0"/>
                      <a:alphaOff val="0"/>
                    </a:srgbClr>
                  </a:solidFill>
                </a:endParaRPr>
              </a:p>
            </p:txBody>
          </p:sp>
          <p:sp>
            <p:nvSpPr>
              <p:cNvPr id="19" name="Vrije vorm 31">
                <a:extLst>
                  <a:ext uri="{FF2B5EF4-FFF2-40B4-BE49-F238E27FC236}">
                    <a16:creationId xmlns:a16="http://schemas.microsoft.com/office/drawing/2014/main" id="{50EA8C0E-19B7-42DF-8FAF-ABC3948648B0}"/>
                  </a:ext>
                </a:extLst>
              </p:cNvPr>
              <p:cNvSpPr/>
              <p:nvPr/>
            </p:nvSpPr>
            <p:spPr>
              <a:xfrm>
                <a:off x="5393045" y="4178065"/>
                <a:ext cx="735469" cy="524577"/>
              </a:xfrm>
              <a:custGeom>
                <a:avLst/>
                <a:gdLst>
                  <a:gd name="connsiteX0" fmla="*/ 0 w 735515"/>
                  <a:gd name="connsiteY0" fmla="*/ 0 h 524835"/>
                  <a:gd name="connsiteX1" fmla="*/ 735515 w 735515"/>
                  <a:gd name="connsiteY1" fmla="*/ 0 h 524835"/>
                  <a:gd name="connsiteX2" fmla="*/ 735515 w 735515"/>
                  <a:gd name="connsiteY2" fmla="*/ 524835 h 524835"/>
                  <a:gd name="connsiteX3" fmla="*/ 0 w 735515"/>
                  <a:gd name="connsiteY3" fmla="*/ 524835 h 524835"/>
                  <a:gd name="connsiteX4" fmla="*/ 0 w 73551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15" h="524835">
                    <a:moveTo>
                      <a:pt x="0" y="0"/>
                    </a:moveTo>
                    <a:lnTo>
                      <a:pt x="735515" y="0"/>
                    </a:lnTo>
                    <a:lnTo>
                      <a:pt x="73551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000" dirty="0">
                    <a:solidFill>
                      <a:srgbClr val="2E2F7C"/>
                    </a:solidFill>
                  </a:rPr>
                  <a:t>Rapport de la </a:t>
                </a:r>
                <a:r>
                  <a:rPr lang="nl-BE" sz="1000" dirty="0" err="1">
                    <a:solidFill>
                      <a:srgbClr val="2E2F7C"/>
                    </a:solidFill>
                  </a:rPr>
                  <a:t>police</a:t>
                </a:r>
                <a:r>
                  <a:rPr lang="nl-BE" sz="1000" dirty="0">
                    <a:solidFill>
                      <a:srgbClr val="2E2F7C"/>
                    </a:solidFill>
                  </a:rPr>
                  <a:t> </a:t>
                </a:r>
                <a:r>
                  <a:rPr lang="nl-BE" sz="1000" dirty="0" err="1">
                    <a:solidFill>
                      <a:srgbClr val="2E2F7C"/>
                    </a:solidFill>
                  </a:rPr>
                  <a:t>locale</a:t>
                </a:r>
                <a:r>
                  <a:rPr lang="nl-BE" sz="1000" dirty="0">
                    <a:solidFill>
                      <a:srgbClr val="2E2F7C"/>
                    </a:solidFill>
                  </a:rPr>
                  <a:t> (enquête de </a:t>
                </a:r>
                <a:r>
                  <a:rPr lang="nl-BE" sz="1000" dirty="0" err="1">
                    <a:solidFill>
                      <a:srgbClr val="2E2F7C"/>
                    </a:solidFill>
                  </a:rPr>
                  <a:t>moralité</a:t>
                </a:r>
                <a:r>
                  <a:rPr lang="nl-BE" sz="1000" dirty="0">
                    <a:solidFill>
                      <a:srgbClr val="2E2F7C"/>
                    </a:solidFill>
                  </a:rPr>
                  <a:t>)</a:t>
                </a:r>
              </a:p>
            </p:txBody>
          </p:sp>
        </p:grpSp>
      </p:grpSp>
      <p:grpSp>
        <p:nvGrpSpPr>
          <p:cNvPr id="30" name="Grouper 15">
            <a:extLst>
              <a:ext uri="{FF2B5EF4-FFF2-40B4-BE49-F238E27FC236}">
                <a16:creationId xmlns:a16="http://schemas.microsoft.com/office/drawing/2014/main" id="{03D398C3-ADB0-4CC2-9562-21BAA9473886}"/>
              </a:ext>
            </a:extLst>
          </p:cNvPr>
          <p:cNvGrpSpPr>
            <a:grpSpLocks/>
          </p:cNvGrpSpPr>
          <p:nvPr/>
        </p:nvGrpSpPr>
        <p:grpSpPr bwMode="auto">
          <a:xfrm>
            <a:off x="7843043" y="5050017"/>
            <a:ext cx="3639755" cy="831027"/>
            <a:chOff x="755576" y="5635848"/>
            <a:chExt cx="4320479" cy="830947"/>
          </a:xfrm>
        </p:grpSpPr>
        <p:grpSp>
          <p:nvGrpSpPr>
            <p:cNvPr id="31" name="Grouper 16">
              <a:extLst>
                <a:ext uri="{FF2B5EF4-FFF2-40B4-BE49-F238E27FC236}">
                  <a16:creationId xmlns:a16="http://schemas.microsoft.com/office/drawing/2014/main" id="{1883C07D-282D-4930-83B8-24889A56A33C}"/>
                </a:ext>
              </a:extLst>
            </p:cNvPr>
            <p:cNvGrpSpPr>
              <a:grpSpLocks/>
            </p:cNvGrpSpPr>
            <p:nvPr/>
          </p:nvGrpSpPr>
          <p:grpSpPr bwMode="auto">
            <a:xfrm>
              <a:off x="755576" y="5635848"/>
              <a:ext cx="2808312" cy="307777"/>
              <a:chOff x="755576" y="5635848"/>
              <a:chExt cx="2808312" cy="307777"/>
            </a:xfrm>
          </p:grpSpPr>
          <p:sp>
            <p:nvSpPr>
              <p:cNvPr id="35" name="PIJL-RECHTS 37">
                <a:extLst>
                  <a:ext uri="{FF2B5EF4-FFF2-40B4-BE49-F238E27FC236}">
                    <a16:creationId xmlns:a16="http://schemas.microsoft.com/office/drawing/2014/main" id="{3D18C20B-A9B5-4586-8757-C1AA9D285187}"/>
                  </a:ext>
                </a:extLst>
              </p:cNvPr>
              <p:cNvSpPr/>
              <p:nvPr/>
            </p:nvSpPr>
            <p:spPr>
              <a:xfrm rot="10800000">
                <a:off x="755576" y="5640610"/>
                <a:ext cx="576188" cy="287311"/>
              </a:xfrm>
              <a:prstGeom prst="rightArrow">
                <a:avLst/>
              </a:prstGeom>
              <a:solidFill>
                <a:srgbClr val="1D0485"/>
              </a:solidFill>
              <a:ln>
                <a:solidFill>
                  <a:srgbClr val="1D048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sz="1800">
                  <a:solidFill>
                    <a:srgbClr val="B9BAE5"/>
                  </a:solidFill>
                </a:endParaRPr>
              </a:p>
            </p:txBody>
          </p:sp>
          <p:sp>
            <p:nvSpPr>
              <p:cNvPr id="36" name="Tekstvak 39">
                <a:extLst>
                  <a:ext uri="{FF2B5EF4-FFF2-40B4-BE49-F238E27FC236}">
                    <a16:creationId xmlns:a16="http://schemas.microsoft.com/office/drawing/2014/main" id="{672B2A91-89B5-4D24-902A-96552AD28C55}"/>
                  </a:ext>
                </a:extLst>
              </p:cNvPr>
              <p:cNvSpPr txBox="1">
                <a:spLocks noChangeArrowheads="1"/>
              </p:cNvSpPr>
              <p:nvPr/>
            </p:nvSpPr>
            <p:spPr bwMode="auto">
              <a:xfrm>
                <a:off x="1335955" y="5635848"/>
                <a:ext cx="22279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nl-BE" altLang="nl-BE" sz="1400" dirty="0" err="1">
                    <a:solidFill>
                      <a:srgbClr val="2E2F7C"/>
                    </a:solidFill>
                    <a:latin typeface="TheSans TT B7 Bold"/>
                  </a:rPr>
                  <a:t>Épreuves</a:t>
                </a:r>
                <a:r>
                  <a:rPr lang="nl-BE" altLang="nl-BE" sz="1400" dirty="0">
                    <a:solidFill>
                      <a:srgbClr val="2E2F7C"/>
                    </a:solidFill>
                    <a:latin typeface="TheSans TT B7 Bold"/>
                  </a:rPr>
                  <a:t> de </a:t>
                </a:r>
                <a:r>
                  <a:rPr lang="nl-BE" altLang="nl-BE" sz="1400" dirty="0" err="1">
                    <a:solidFill>
                      <a:srgbClr val="2E2F7C"/>
                    </a:solidFill>
                    <a:latin typeface="TheSans TT B7 Bold"/>
                  </a:rPr>
                  <a:t>sélection</a:t>
                </a:r>
                <a:endParaRPr lang="nl-BE" altLang="nl-BE" sz="1400" dirty="0">
                  <a:solidFill>
                    <a:srgbClr val="2E2F7C"/>
                  </a:solidFill>
                  <a:latin typeface="TheSans TT B7 Bold"/>
                </a:endParaRPr>
              </a:p>
            </p:txBody>
          </p:sp>
        </p:grpSp>
        <p:grpSp>
          <p:nvGrpSpPr>
            <p:cNvPr id="32" name="Grouper 17">
              <a:extLst>
                <a:ext uri="{FF2B5EF4-FFF2-40B4-BE49-F238E27FC236}">
                  <a16:creationId xmlns:a16="http://schemas.microsoft.com/office/drawing/2014/main" id="{921EFE08-C321-4A1E-AB37-5A2F770A1D27}"/>
                </a:ext>
              </a:extLst>
            </p:cNvPr>
            <p:cNvGrpSpPr>
              <a:grpSpLocks/>
            </p:cNvGrpSpPr>
            <p:nvPr/>
          </p:nvGrpSpPr>
          <p:grpSpPr bwMode="auto">
            <a:xfrm>
              <a:off x="768629" y="5943624"/>
              <a:ext cx="4307426" cy="523171"/>
              <a:chOff x="768629" y="5943624"/>
              <a:chExt cx="4307426" cy="523171"/>
            </a:xfrm>
          </p:grpSpPr>
          <p:sp>
            <p:nvSpPr>
              <p:cNvPr id="33" name="PIJL-RECHTS 38">
                <a:extLst>
                  <a:ext uri="{FF2B5EF4-FFF2-40B4-BE49-F238E27FC236}">
                    <a16:creationId xmlns:a16="http://schemas.microsoft.com/office/drawing/2014/main" id="{77EDBA82-6D75-40BB-9579-C841E07BAA52}"/>
                  </a:ext>
                </a:extLst>
              </p:cNvPr>
              <p:cNvSpPr/>
              <p:nvPr/>
            </p:nvSpPr>
            <p:spPr>
              <a:xfrm rot="10800000">
                <a:off x="768629" y="6000938"/>
                <a:ext cx="576188" cy="236514"/>
              </a:xfrm>
              <a:prstGeom prst="rightArrow">
                <a:avLst/>
              </a:prstGeom>
              <a:solidFill>
                <a:srgbClr val="CD6604"/>
              </a:solidFill>
              <a:ln>
                <a:solidFill>
                  <a:srgbClr val="CD66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sz="1800">
                  <a:solidFill>
                    <a:srgbClr val="B9BAE5"/>
                  </a:solidFill>
                </a:endParaRPr>
              </a:p>
            </p:txBody>
          </p:sp>
          <p:sp>
            <p:nvSpPr>
              <p:cNvPr id="34" name="Tekstvak 40">
                <a:extLst>
                  <a:ext uri="{FF2B5EF4-FFF2-40B4-BE49-F238E27FC236}">
                    <a16:creationId xmlns:a16="http://schemas.microsoft.com/office/drawing/2014/main" id="{59BE8BF9-CAC6-40F8-8608-DFF5B284307F}"/>
                  </a:ext>
                </a:extLst>
              </p:cNvPr>
              <p:cNvSpPr txBox="1">
                <a:spLocks noChangeArrowheads="1"/>
              </p:cNvSpPr>
              <p:nvPr/>
            </p:nvSpPr>
            <p:spPr bwMode="auto">
              <a:xfrm>
                <a:off x="1335956" y="5943624"/>
                <a:ext cx="3740099" cy="523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nl-BE" altLang="nl-BE" sz="1400" dirty="0" err="1">
                    <a:solidFill>
                      <a:srgbClr val="2E2F7C"/>
                    </a:solidFill>
                    <a:latin typeface="TheSans TT B7 Bold"/>
                  </a:rPr>
                  <a:t>Évaluation</a:t>
                </a:r>
                <a:r>
                  <a:rPr lang="nl-BE" altLang="nl-BE" sz="1400" dirty="0">
                    <a:solidFill>
                      <a:srgbClr val="2E2F7C"/>
                    </a:solidFill>
                    <a:latin typeface="TheSans TT B7 Bold"/>
                  </a:rPr>
                  <a:t> de la conduite </a:t>
                </a:r>
                <a:r>
                  <a:rPr lang="nl-BE" altLang="nl-BE" sz="1400" dirty="0" err="1">
                    <a:solidFill>
                      <a:srgbClr val="2E2F7C"/>
                    </a:solidFill>
                    <a:latin typeface="TheSans TT B7 Bold"/>
                  </a:rPr>
                  <a:t>irréprochable</a:t>
                </a:r>
                <a:r>
                  <a:rPr lang="nl-BE" altLang="nl-BE" sz="1400" dirty="0">
                    <a:solidFill>
                      <a:srgbClr val="2E2F7C"/>
                    </a:solidFill>
                    <a:latin typeface="TheSans TT B7 Bold"/>
                  </a:rPr>
                  <a:t> (</a:t>
                </a:r>
                <a:r>
                  <a:rPr lang="nl-BE" altLang="nl-BE" sz="1400" dirty="0" err="1">
                    <a:solidFill>
                      <a:srgbClr val="2E2F7C"/>
                    </a:solidFill>
                    <a:latin typeface="TheSans TT B7 Bold"/>
                  </a:rPr>
                  <a:t>commission</a:t>
                </a:r>
                <a:r>
                  <a:rPr lang="nl-BE" altLang="nl-BE" sz="1400" dirty="0">
                    <a:solidFill>
                      <a:srgbClr val="2E2F7C"/>
                    </a:solidFill>
                    <a:latin typeface="TheSans TT B7 Bold"/>
                  </a:rPr>
                  <a:t> de </a:t>
                </a:r>
                <a:r>
                  <a:rPr lang="nl-BE" altLang="nl-BE" sz="1400" dirty="0" err="1">
                    <a:solidFill>
                      <a:srgbClr val="2E2F7C"/>
                    </a:solidFill>
                    <a:latin typeface="TheSans TT B7 Bold"/>
                  </a:rPr>
                  <a:t>moralité</a:t>
                </a:r>
                <a:r>
                  <a:rPr lang="nl-BE" altLang="nl-BE" sz="1400" dirty="0">
                    <a:solidFill>
                      <a:srgbClr val="2E2F7C"/>
                    </a:solidFill>
                    <a:latin typeface="TheSans TT B7 Bold"/>
                  </a:rPr>
                  <a:t>)</a:t>
                </a:r>
              </a:p>
            </p:txBody>
          </p:sp>
        </p:grpSp>
      </p:grpSp>
      <p:sp>
        <p:nvSpPr>
          <p:cNvPr id="37" name="Draaiende pijl 20">
            <a:extLst>
              <a:ext uri="{FF2B5EF4-FFF2-40B4-BE49-F238E27FC236}">
                <a16:creationId xmlns:a16="http://schemas.microsoft.com/office/drawing/2014/main" id="{DB155043-F7E4-4EB6-ADA8-EE67D7F4E380}"/>
              </a:ext>
            </a:extLst>
          </p:cNvPr>
          <p:cNvSpPr/>
          <p:nvPr/>
        </p:nvSpPr>
        <p:spPr bwMode="auto">
          <a:xfrm rot="1140851">
            <a:off x="2766897" y="1413482"/>
            <a:ext cx="3016406" cy="3730321"/>
          </a:xfrm>
          <a:prstGeom prst="circularArrow">
            <a:avLst>
              <a:gd name="adj1" fmla="val 2939"/>
              <a:gd name="adj2" fmla="val 478909"/>
              <a:gd name="adj3" fmla="val 21463746"/>
              <a:gd name="adj4" fmla="val 20787258"/>
              <a:gd name="adj5" fmla="val 3566"/>
            </a:avLst>
          </a:prstGeom>
          <a:solidFill>
            <a:srgbClr val="CD6604"/>
          </a:solidFill>
          <a:ln>
            <a:solidFill>
              <a:srgbClr val="CD6604"/>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9" name="Draaiende pijl 26">
            <a:extLst>
              <a:ext uri="{FF2B5EF4-FFF2-40B4-BE49-F238E27FC236}">
                <a16:creationId xmlns:a16="http://schemas.microsoft.com/office/drawing/2014/main" id="{664EBB44-3C5F-4BC3-9BD3-AAEC6EF81D69}"/>
              </a:ext>
            </a:extLst>
          </p:cNvPr>
          <p:cNvSpPr/>
          <p:nvPr/>
        </p:nvSpPr>
        <p:spPr bwMode="auto">
          <a:xfrm rot="19569468">
            <a:off x="2427046" y="1291356"/>
            <a:ext cx="3533738" cy="3730321"/>
          </a:xfrm>
          <a:prstGeom prst="circularArrow">
            <a:avLst>
              <a:gd name="adj1" fmla="val 2939"/>
              <a:gd name="adj2" fmla="val 179860"/>
              <a:gd name="adj3" fmla="val 6948414"/>
              <a:gd name="adj4" fmla="val 6033843"/>
              <a:gd name="adj5" fmla="val 3200"/>
            </a:avLst>
          </a:prstGeom>
          <a:solidFill>
            <a:srgbClr val="CD6604"/>
          </a:solidFill>
          <a:ln>
            <a:solidFill>
              <a:srgbClr val="CD6604"/>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 name="ZoneTexte 2">
            <a:extLst>
              <a:ext uri="{FF2B5EF4-FFF2-40B4-BE49-F238E27FC236}">
                <a16:creationId xmlns:a16="http://schemas.microsoft.com/office/drawing/2014/main" id="{FE46E74D-E63C-493C-9B9A-D6C590B20B8F}"/>
              </a:ext>
            </a:extLst>
          </p:cNvPr>
          <p:cNvSpPr txBox="1"/>
          <p:nvPr/>
        </p:nvSpPr>
        <p:spPr>
          <a:xfrm>
            <a:off x="1020112" y="1294777"/>
            <a:ext cx="2926380" cy="861774"/>
          </a:xfrm>
          <a:prstGeom prst="rect">
            <a:avLst/>
          </a:prstGeom>
          <a:noFill/>
        </p:spPr>
        <p:txBody>
          <a:bodyPr wrap="square" rtlCol="0">
            <a:spAutoFit/>
          </a:bodyPr>
          <a:lstStyle/>
          <a:p>
            <a:r>
              <a:rPr lang="fr-FR" sz="1600" dirty="0">
                <a:solidFill>
                  <a:srgbClr val="2E2F7C"/>
                </a:solidFill>
                <a:latin typeface="TheSans TT B7 Bold"/>
              </a:rPr>
              <a:t>Prise de</a:t>
            </a:r>
            <a:r>
              <a:rPr lang="fr-FR" dirty="0"/>
              <a:t> </a:t>
            </a:r>
            <a:r>
              <a:rPr lang="fr-FR" sz="1600" dirty="0">
                <a:solidFill>
                  <a:srgbClr val="2E2F7C"/>
                </a:solidFill>
                <a:latin typeface="TheSans TT B7 Bold"/>
              </a:rPr>
              <a:t>décision finale tant pour la personnalité que la moralité =&gt; réserve de recrutement</a:t>
            </a:r>
            <a:endParaRPr lang="fr-BE" sz="1600" dirty="0">
              <a:solidFill>
                <a:srgbClr val="2E2F7C"/>
              </a:solidFill>
              <a:latin typeface="TheSans TT B7 Bold"/>
            </a:endParaRPr>
          </a:p>
        </p:txBody>
      </p:sp>
      <p:sp>
        <p:nvSpPr>
          <p:cNvPr id="40" name="Draaiende pijl 26">
            <a:extLst>
              <a:ext uri="{FF2B5EF4-FFF2-40B4-BE49-F238E27FC236}">
                <a16:creationId xmlns:a16="http://schemas.microsoft.com/office/drawing/2014/main" id="{B599AAB4-D407-46C4-AEEA-69FA417DF655}"/>
              </a:ext>
            </a:extLst>
          </p:cNvPr>
          <p:cNvSpPr/>
          <p:nvPr/>
        </p:nvSpPr>
        <p:spPr bwMode="auto">
          <a:xfrm rot="4335430">
            <a:off x="1699363" y="1537237"/>
            <a:ext cx="3533738" cy="3364762"/>
          </a:xfrm>
          <a:prstGeom prst="circularArrow">
            <a:avLst>
              <a:gd name="adj1" fmla="val 2939"/>
              <a:gd name="adj2" fmla="val 1124036"/>
              <a:gd name="adj3" fmla="val 6948414"/>
              <a:gd name="adj4" fmla="val 1397276"/>
              <a:gd name="adj5" fmla="val 3200"/>
            </a:avLst>
          </a:prstGeom>
          <a:solidFill>
            <a:srgbClr val="CD6604"/>
          </a:solidFill>
          <a:ln>
            <a:solidFill>
              <a:srgbClr val="CD6604"/>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42" name="Draaiende pijl 20">
            <a:extLst>
              <a:ext uri="{FF2B5EF4-FFF2-40B4-BE49-F238E27FC236}">
                <a16:creationId xmlns:a16="http://schemas.microsoft.com/office/drawing/2014/main" id="{98E416C0-76DA-46DE-9217-BD0BDA8EA13D}"/>
              </a:ext>
            </a:extLst>
          </p:cNvPr>
          <p:cNvSpPr/>
          <p:nvPr/>
        </p:nvSpPr>
        <p:spPr bwMode="auto">
          <a:xfrm rot="21345627">
            <a:off x="2811210" y="905774"/>
            <a:ext cx="3016406" cy="3730321"/>
          </a:xfrm>
          <a:prstGeom prst="circularArrow">
            <a:avLst>
              <a:gd name="adj1" fmla="val 2939"/>
              <a:gd name="adj2" fmla="val 478909"/>
              <a:gd name="adj3" fmla="val 21463746"/>
              <a:gd name="adj4" fmla="val 20787258"/>
              <a:gd name="adj5" fmla="val 3566"/>
            </a:avLst>
          </a:prstGeom>
          <a:solidFill>
            <a:srgbClr val="CD6604"/>
          </a:solidFill>
          <a:ln>
            <a:solidFill>
              <a:srgbClr val="CD6604"/>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44" name="Vrije vorm 19">
            <a:extLst>
              <a:ext uri="{FF2B5EF4-FFF2-40B4-BE49-F238E27FC236}">
                <a16:creationId xmlns:a16="http://schemas.microsoft.com/office/drawing/2014/main" id="{96E2D1F5-2522-4946-8E8B-D387E62F2F6B}"/>
              </a:ext>
            </a:extLst>
          </p:cNvPr>
          <p:cNvSpPr/>
          <p:nvPr/>
        </p:nvSpPr>
        <p:spPr bwMode="auto">
          <a:xfrm>
            <a:off x="4883144" y="2772824"/>
            <a:ext cx="1209093" cy="630025"/>
          </a:xfrm>
          <a:custGeom>
            <a:avLst/>
            <a:gdLst>
              <a:gd name="connsiteX0" fmla="*/ 0 w 735509"/>
              <a:gd name="connsiteY0" fmla="*/ 0 h 524835"/>
              <a:gd name="connsiteX1" fmla="*/ 735509 w 735509"/>
              <a:gd name="connsiteY1" fmla="*/ 0 h 524835"/>
              <a:gd name="connsiteX2" fmla="*/ 735509 w 735509"/>
              <a:gd name="connsiteY2" fmla="*/ 524835 h 524835"/>
              <a:gd name="connsiteX3" fmla="*/ 0 w 735509"/>
              <a:gd name="connsiteY3" fmla="*/ 524835 h 524835"/>
              <a:gd name="connsiteX4" fmla="*/ 0 w 735509"/>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09" h="524835">
                <a:moveTo>
                  <a:pt x="0" y="0"/>
                </a:moveTo>
                <a:lnTo>
                  <a:pt x="735509" y="0"/>
                </a:lnTo>
                <a:lnTo>
                  <a:pt x="735509"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000" dirty="0" err="1">
                <a:solidFill>
                  <a:srgbClr val="2E2F7C"/>
                </a:solidFill>
              </a:rPr>
              <a:t>Consultation</a:t>
            </a:r>
            <a:r>
              <a:rPr lang="nl-BE" sz="1000" dirty="0">
                <a:solidFill>
                  <a:srgbClr val="2E2F7C"/>
                </a:solidFill>
              </a:rPr>
              <a:t> de la </a:t>
            </a:r>
            <a:r>
              <a:rPr lang="nl-BE" sz="1000" dirty="0" err="1">
                <a:solidFill>
                  <a:srgbClr val="2E2F7C"/>
                </a:solidFill>
              </a:rPr>
              <a:t>banque</a:t>
            </a:r>
            <a:r>
              <a:rPr lang="nl-BE" sz="1000" dirty="0">
                <a:solidFill>
                  <a:srgbClr val="2E2F7C"/>
                </a:solidFill>
              </a:rPr>
              <a:t> de </a:t>
            </a:r>
            <a:r>
              <a:rPr lang="nl-BE" sz="1000" dirty="0" err="1">
                <a:solidFill>
                  <a:srgbClr val="2E2F7C"/>
                </a:solidFill>
              </a:rPr>
              <a:t>données</a:t>
            </a:r>
            <a:endParaRPr lang="nl-BE" sz="1000" dirty="0">
              <a:solidFill>
                <a:srgbClr val="2E2F7C"/>
              </a:solidFill>
            </a:endParaRPr>
          </a:p>
        </p:txBody>
      </p:sp>
      <p:sp>
        <p:nvSpPr>
          <p:cNvPr id="38" name="Oval 37">
            <a:extLst>
              <a:ext uri="{FF2B5EF4-FFF2-40B4-BE49-F238E27FC236}">
                <a16:creationId xmlns:a16="http://schemas.microsoft.com/office/drawing/2014/main" id="{B171CB35-E62E-4754-B843-22D9D1AD0849}"/>
              </a:ext>
            </a:extLst>
          </p:cNvPr>
          <p:cNvSpPr/>
          <p:nvPr/>
        </p:nvSpPr>
        <p:spPr>
          <a:xfrm>
            <a:off x="657866" y="1091944"/>
            <a:ext cx="3446189" cy="1220623"/>
          </a:xfrm>
          <a:prstGeom prst="ellipse">
            <a:avLst/>
          </a:prstGeom>
          <a:noFill/>
          <a:ln w="19050">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927908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441A3-AE66-4D05-B578-4A1333B6F11D}"/>
              </a:ext>
            </a:extLst>
          </p:cNvPr>
          <p:cNvSpPr>
            <a:spLocks noGrp="1"/>
          </p:cNvSpPr>
          <p:nvPr>
            <p:ph type="title"/>
          </p:nvPr>
        </p:nvSpPr>
        <p:spPr/>
        <p:txBody>
          <a:bodyPr/>
          <a:lstStyle/>
          <a:p>
            <a:pPr algn="l"/>
            <a:r>
              <a:rPr lang="nl-BE" sz="3800" cap="small" dirty="0" err="1">
                <a:solidFill>
                  <a:srgbClr val="002060"/>
                </a:solidFill>
              </a:rPr>
              <a:t>Commission</a:t>
            </a:r>
            <a:r>
              <a:rPr lang="nl-BE" sz="3800" cap="small" dirty="0">
                <a:solidFill>
                  <a:srgbClr val="002060"/>
                </a:solidFill>
              </a:rPr>
              <a:t> de </a:t>
            </a:r>
            <a:r>
              <a:rPr lang="nl-BE" sz="3800" cap="small" dirty="0" err="1">
                <a:solidFill>
                  <a:srgbClr val="002060"/>
                </a:solidFill>
              </a:rPr>
              <a:t>délibération</a:t>
            </a:r>
            <a:r>
              <a:rPr lang="nl-BE" sz="3800" cap="small" dirty="0">
                <a:solidFill>
                  <a:srgbClr val="002060"/>
                </a:solidFill>
              </a:rPr>
              <a:t> : </a:t>
            </a:r>
            <a:r>
              <a:rPr lang="nl-BE" sz="3800" cap="small" dirty="0" err="1">
                <a:solidFill>
                  <a:srgbClr val="002060"/>
                </a:solidFill>
              </a:rPr>
              <a:t>décision</a:t>
            </a:r>
            <a:r>
              <a:rPr lang="nl-BE" sz="3800" cap="small" dirty="0">
                <a:solidFill>
                  <a:srgbClr val="002060"/>
                </a:solidFill>
              </a:rPr>
              <a:t> </a:t>
            </a:r>
            <a:r>
              <a:rPr lang="nl-BE" sz="3800" cap="small" dirty="0" err="1">
                <a:solidFill>
                  <a:srgbClr val="002060"/>
                </a:solidFill>
              </a:rPr>
              <a:t>sur</a:t>
            </a:r>
            <a:r>
              <a:rPr lang="nl-BE" sz="3800" cap="small" dirty="0">
                <a:solidFill>
                  <a:srgbClr val="002060"/>
                </a:solidFill>
              </a:rPr>
              <a:t> la </a:t>
            </a:r>
            <a:r>
              <a:rPr lang="nl-BE" sz="3800" cap="small" dirty="0" err="1">
                <a:solidFill>
                  <a:srgbClr val="002060"/>
                </a:solidFill>
              </a:rPr>
              <a:t>personnalite</a:t>
            </a:r>
            <a:endParaRPr lang="nl-BE" sz="3800" dirty="0"/>
          </a:p>
        </p:txBody>
      </p:sp>
      <p:sp>
        <p:nvSpPr>
          <p:cNvPr id="3" name="Content Placeholder 2">
            <a:extLst>
              <a:ext uri="{FF2B5EF4-FFF2-40B4-BE49-F238E27FC236}">
                <a16:creationId xmlns:a16="http://schemas.microsoft.com/office/drawing/2014/main" id="{69AB3936-AA3E-4F9F-AF24-F0AE54D55E12}"/>
              </a:ext>
            </a:extLst>
          </p:cNvPr>
          <p:cNvSpPr>
            <a:spLocks noGrp="1"/>
          </p:cNvSpPr>
          <p:nvPr>
            <p:ph idx="1"/>
          </p:nvPr>
        </p:nvSpPr>
        <p:spPr>
          <a:xfrm>
            <a:off x="609599" y="1166018"/>
            <a:ext cx="11168744" cy="4525963"/>
          </a:xfrm>
        </p:spPr>
        <p:txBody>
          <a:bodyPr/>
          <a:lstStyle/>
          <a:p>
            <a:pPr>
              <a:buFont typeface="Wingdings" panose="05000000000000000000" pitchFamily="2" charset="2"/>
              <a:buChar char="Ø"/>
            </a:pPr>
            <a:r>
              <a:rPr lang="nl-BE" sz="2800" cap="small" dirty="0" err="1">
                <a:solidFill>
                  <a:srgbClr val="002060"/>
                </a:solidFill>
                <a:latin typeface="+mj-lt"/>
                <a:ea typeface="+mj-ea"/>
                <a:cs typeface="+mj-cs"/>
              </a:rPr>
              <a:t>Composition</a:t>
            </a:r>
            <a:r>
              <a:rPr lang="nl-BE" sz="2800" cap="small" dirty="0">
                <a:solidFill>
                  <a:srgbClr val="002060"/>
                </a:solidFill>
                <a:latin typeface="+mj-lt"/>
                <a:ea typeface="+mj-ea"/>
                <a:cs typeface="+mj-cs"/>
              </a:rPr>
              <a:t>:</a:t>
            </a:r>
          </a:p>
          <a:p>
            <a:pPr lvl="1"/>
            <a:r>
              <a:rPr lang="fr-BE" i="1" cap="small" dirty="0">
                <a:solidFill>
                  <a:srgbClr val="002060"/>
                </a:solidFill>
                <a:latin typeface="+mj-lt"/>
                <a:ea typeface="+mj-ea"/>
                <a:cs typeface="+mj-cs"/>
              </a:rPr>
              <a:t>Le directeur général de la DGR de la police fédérale ou un membre du personnel qu’il désigne, qui assure la présidence;</a:t>
            </a:r>
            <a:endParaRPr lang="nl-BE" i="1" cap="small" dirty="0">
              <a:solidFill>
                <a:srgbClr val="002060"/>
              </a:solidFill>
              <a:latin typeface="+mj-lt"/>
              <a:ea typeface="+mj-ea"/>
              <a:cs typeface="+mj-cs"/>
            </a:endParaRPr>
          </a:p>
          <a:p>
            <a:pPr lvl="1"/>
            <a:r>
              <a:rPr lang="fr-BE" i="1" cap="small" dirty="0">
                <a:solidFill>
                  <a:srgbClr val="002060"/>
                </a:solidFill>
                <a:latin typeface="+mj-lt"/>
                <a:ea typeface="+mj-ea"/>
                <a:cs typeface="+mj-cs"/>
              </a:rPr>
              <a:t>Un membre du personnel de la Police locale</a:t>
            </a:r>
          </a:p>
          <a:p>
            <a:pPr lvl="1"/>
            <a:r>
              <a:rPr lang="fr-BE" i="1" cap="small" dirty="0">
                <a:solidFill>
                  <a:srgbClr val="002060"/>
                </a:solidFill>
                <a:latin typeface="+mj-lt"/>
                <a:ea typeface="+mj-ea"/>
                <a:cs typeface="+mj-cs"/>
              </a:rPr>
              <a:t>Un membre du personnel de la </a:t>
            </a:r>
            <a:r>
              <a:rPr lang="fr-BE" i="1" cap="small">
                <a:solidFill>
                  <a:srgbClr val="002060"/>
                </a:solidFill>
                <a:latin typeface="+mj-lt"/>
                <a:ea typeface="+mj-ea"/>
                <a:cs typeface="+mj-cs"/>
              </a:rPr>
              <a:t>police fédérale</a:t>
            </a:r>
            <a:endParaRPr lang="nl-BE" i="1" cap="small" dirty="0">
              <a:solidFill>
                <a:srgbClr val="002060"/>
              </a:solidFill>
            </a:endParaRPr>
          </a:p>
        </p:txBody>
      </p:sp>
    </p:spTree>
    <p:extLst>
      <p:ext uri="{BB962C8B-B14F-4D97-AF65-F5344CB8AC3E}">
        <p14:creationId xmlns:p14="http://schemas.microsoft.com/office/powerpoint/2010/main" val="1454598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CFABDB4-A486-468C-924C-5365B6E96174}"/>
              </a:ext>
            </a:extLst>
          </p:cNvPr>
          <p:cNvSpPr>
            <a:spLocks noGrp="1"/>
          </p:cNvSpPr>
          <p:nvPr>
            <p:ph idx="1"/>
          </p:nvPr>
        </p:nvSpPr>
        <p:spPr>
          <a:xfrm>
            <a:off x="609600" y="389468"/>
            <a:ext cx="10972801" cy="5736698"/>
          </a:xfrm>
        </p:spPr>
        <p:txBody>
          <a:bodyPr/>
          <a:lstStyle/>
          <a:p>
            <a:pPr>
              <a:buFont typeface="Wingdings" panose="05000000000000000000" pitchFamily="2" charset="2"/>
              <a:buChar char="Ø"/>
            </a:pPr>
            <a:endParaRPr lang="nl-BE" sz="2800" cap="small" dirty="0">
              <a:solidFill>
                <a:srgbClr val="002060"/>
              </a:solidFill>
              <a:latin typeface="+mj-lt"/>
              <a:ea typeface="+mj-ea"/>
              <a:cs typeface="+mj-cs"/>
            </a:endParaRPr>
          </a:p>
          <a:p>
            <a:pPr>
              <a:buFont typeface="Wingdings" panose="05000000000000000000" pitchFamily="2" charset="2"/>
              <a:buChar char="Ø"/>
            </a:pPr>
            <a:r>
              <a:rPr lang="nl-BE" sz="2800" cap="small" dirty="0">
                <a:solidFill>
                  <a:srgbClr val="002060"/>
                </a:solidFill>
                <a:latin typeface="+mj-lt"/>
                <a:ea typeface="+mj-ea"/>
                <a:cs typeface="+mj-cs"/>
              </a:rPr>
              <a:t>But : </a:t>
            </a:r>
            <a:r>
              <a:rPr lang="nl-BE" sz="2800" cap="small" dirty="0" err="1">
                <a:solidFill>
                  <a:srgbClr val="002060"/>
                </a:solidFill>
                <a:latin typeface="+mj-lt"/>
                <a:ea typeface="+mj-ea"/>
                <a:cs typeface="+mj-cs"/>
              </a:rPr>
              <a:t>déclarer</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le</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candidat</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apte</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ou</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inapte</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sur</a:t>
            </a:r>
            <a:r>
              <a:rPr lang="nl-BE" sz="2800" cap="small" dirty="0">
                <a:solidFill>
                  <a:srgbClr val="002060"/>
                </a:solidFill>
                <a:latin typeface="+mj-lt"/>
                <a:ea typeface="+mj-ea"/>
                <a:cs typeface="+mj-cs"/>
              </a:rPr>
              <a:t> base de la procédure de </a:t>
            </a:r>
            <a:r>
              <a:rPr lang="nl-BE" sz="2800" cap="small" dirty="0" err="1">
                <a:solidFill>
                  <a:srgbClr val="002060"/>
                </a:solidFill>
                <a:latin typeface="+mj-lt"/>
                <a:ea typeface="+mj-ea"/>
                <a:cs typeface="+mj-cs"/>
              </a:rPr>
              <a:t>sélection</a:t>
            </a:r>
            <a:endParaRPr lang="nl-BE" sz="2800" cap="small" dirty="0">
              <a:solidFill>
                <a:srgbClr val="002060"/>
              </a:solidFill>
              <a:latin typeface="+mj-lt"/>
              <a:ea typeface="+mj-ea"/>
              <a:cs typeface="+mj-cs"/>
            </a:endParaRPr>
          </a:p>
          <a:p>
            <a:pPr>
              <a:buFont typeface="Wingdings" panose="05000000000000000000" pitchFamily="2" charset="2"/>
              <a:buChar char="Ø"/>
            </a:pPr>
            <a:endParaRPr lang="nl-BE" sz="2800" cap="small" dirty="0">
              <a:solidFill>
                <a:srgbClr val="002060"/>
              </a:solidFill>
              <a:latin typeface="+mj-lt"/>
              <a:ea typeface="+mj-ea"/>
              <a:cs typeface="+mj-cs"/>
            </a:endParaRPr>
          </a:p>
          <a:p>
            <a:pPr>
              <a:buFont typeface="Wingdings" panose="05000000000000000000" pitchFamily="2" charset="2"/>
              <a:buChar char="Ø"/>
            </a:pPr>
            <a:r>
              <a:rPr lang="nl-BE" sz="2800" cap="small" dirty="0">
                <a:solidFill>
                  <a:srgbClr val="002060"/>
                </a:solidFill>
                <a:latin typeface="+mj-lt"/>
                <a:ea typeface="+mj-ea"/>
                <a:cs typeface="+mj-cs"/>
              </a:rPr>
              <a:t>(pour plus de détails </a:t>
            </a:r>
            <a:r>
              <a:rPr lang="nl-BE" sz="2800" cap="small" dirty="0" err="1">
                <a:solidFill>
                  <a:srgbClr val="002060"/>
                </a:solidFill>
                <a:latin typeface="+mj-lt"/>
                <a:ea typeface="+mj-ea"/>
                <a:cs typeface="+mj-cs"/>
              </a:rPr>
              <a:t>vous</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pouvez</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vous</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référer</a:t>
            </a:r>
            <a:r>
              <a:rPr lang="nl-BE" sz="2800" cap="small" dirty="0">
                <a:solidFill>
                  <a:srgbClr val="002060"/>
                </a:solidFill>
                <a:latin typeface="+mj-lt"/>
                <a:ea typeface="+mj-ea"/>
                <a:cs typeface="+mj-cs"/>
              </a:rPr>
              <a:t> au </a:t>
            </a:r>
            <a:r>
              <a:rPr lang="nl-BE" sz="2800" cap="small" dirty="0" err="1">
                <a:solidFill>
                  <a:srgbClr val="002060"/>
                </a:solidFill>
                <a:latin typeface="+mj-lt"/>
                <a:ea typeface="+mj-ea"/>
                <a:cs typeface="+mj-cs"/>
              </a:rPr>
              <a:t>règlement</a:t>
            </a:r>
            <a:r>
              <a:rPr lang="nl-BE" sz="2800" cap="small" dirty="0">
                <a:solidFill>
                  <a:srgbClr val="002060"/>
                </a:solidFill>
                <a:latin typeface="+mj-lt"/>
                <a:ea typeface="+mj-ea"/>
                <a:cs typeface="+mj-cs"/>
              </a:rPr>
              <a:t> de </a:t>
            </a:r>
            <a:r>
              <a:rPr lang="nl-BE" sz="2800" cap="small" dirty="0" err="1">
                <a:solidFill>
                  <a:srgbClr val="002060"/>
                </a:solidFill>
                <a:latin typeface="+mj-lt"/>
                <a:ea typeface="+mj-ea"/>
                <a:cs typeface="+mj-cs"/>
              </a:rPr>
              <a:t>sélection</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disponible</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sur</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Jobpol</a:t>
            </a:r>
            <a:r>
              <a:rPr lang="nl-BE" sz="2800" cap="small" dirty="0">
                <a:solidFill>
                  <a:srgbClr val="002060"/>
                </a:solidFill>
                <a:latin typeface="+mj-lt"/>
                <a:ea typeface="+mj-ea"/>
                <a:cs typeface="+mj-cs"/>
              </a:rPr>
              <a:t>).</a:t>
            </a:r>
          </a:p>
          <a:p>
            <a:endParaRPr lang="fr-FR" sz="1100" cap="small" dirty="0">
              <a:solidFill>
                <a:srgbClr val="002060"/>
              </a:solidFill>
              <a:latin typeface="+mj-lt"/>
              <a:ea typeface="+mj-ea"/>
              <a:cs typeface="+mj-cs"/>
            </a:endParaRPr>
          </a:p>
        </p:txBody>
      </p:sp>
    </p:spTree>
    <p:extLst>
      <p:ext uri="{BB962C8B-B14F-4D97-AF65-F5344CB8AC3E}">
        <p14:creationId xmlns:p14="http://schemas.microsoft.com/office/powerpoint/2010/main" val="3269816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14C1-78CD-4976-A0E4-B51712BF5489}"/>
              </a:ext>
            </a:extLst>
          </p:cNvPr>
          <p:cNvSpPr>
            <a:spLocks noGrp="1"/>
          </p:cNvSpPr>
          <p:nvPr>
            <p:ph type="title"/>
          </p:nvPr>
        </p:nvSpPr>
        <p:spPr>
          <a:xfrm>
            <a:off x="279116" y="338203"/>
            <a:ext cx="11559969" cy="1143000"/>
          </a:xfrm>
        </p:spPr>
        <p:txBody>
          <a:bodyPr/>
          <a:lstStyle/>
          <a:p>
            <a:r>
              <a:rPr lang="nl-BE" sz="4000" cap="small" dirty="0">
                <a:solidFill>
                  <a:srgbClr val="002060"/>
                </a:solidFill>
              </a:rPr>
              <a:t>Parcours de </a:t>
            </a:r>
            <a:r>
              <a:rPr lang="nl-BE" sz="4000" cap="small" dirty="0" err="1">
                <a:solidFill>
                  <a:srgbClr val="002060"/>
                </a:solidFill>
              </a:rPr>
              <a:t>sélection</a:t>
            </a:r>
            <a:r>
              <a:rPr lang="nl-BE" sz="4000" cap="small" dirty="0">
                <a:solidFill>
                  <a:srgbClr val="002060"/>
                </a:solidFill>
              </a:rPr>
              <a:t> </a:t>
            </a:r>
            <a:r>
              <a:rPr lang="nl-BE" sz="3200" cap="small" dirty="0" err="1">
                <a:solidFill>
                  <a:srgbClr val="002060"/>
                </a:solidFill>
              </a:rPr>
              <a:t>candidat</a:t>
            </a:r>
            <a:r>
              <a:rPr lang="nl-BE" sz="3200" cap="small" dirty="0">
                <a:solidFill>
                  <a:srgbClr val="002060"/>
                </a:solidFill>
              </a:rPr>
              <a:t>-inspecteur </a:t>
            </a:r>
            <a:r>
              <a:rPr lang="nl-BE" sz="3200" cap="small" dirty="0" err="1">
                <a:solidFill>
                  <a:srgbClr val="002060"/>
                </a:solidFill>
              </a:rPr>
              <a:t>principal</a:t>
            </a:r>
            <a:r>
              <a:rPr lang="nl-BE" sz="3200" cap="small" dirty="0">
                <a:solidFill>
                  <a:srgbClr val="002060"/>
                </a:solidFill>
              </a:rPr>
              <a:t> </a:t>
            </a:r>
            <a:r>
              <a:rPr lang="nl-BE" sz="3200" cap="small" dirty="0" err="1">
                <a:solidFill>
                  <a:srgbClr val="002060"/>
                </a:solidFill>
              </a:rPr>
              <a:t>spécialisé</a:t>
            </a:r>
            <a:endParaRPr lang="nl-BE" dirty="0"/>
          </a:p>
        </p:txBody>
      </p:sp>
      <p:grpSp>
        <p:nvGrpSpPr>
          <p:cNvPr id="4" name="Grouper 23">
            <a:extLst>
              <a:ext uri="{FF2B5EF4-FFF2-40B4-BE49-F238E27FC236}">
                <a16:creationId xmlns:a16="http://schemas.microsoft.com/office/drawing/2014/main" id="{3263E0E3-A992-49E0-9F82-979A987A9031}"/>
              </a:ext>
            </a:extLst>
          </p:cNvPr>
          <p:cNvGrpSpPr>
            <a:grpSpLocks/>
          </p:cNvGrpSpPr>
          <p:nvPr/>
        </p:nvGrpSpPr>
        <p:grpSpPr bwMode="auto">
          <a:xfrm>
            <a:off x="526964" y="126955"/>
            <a:ext cx="11584592" cy="6059122"/>
            <a:chOff x="986387" y="529359"/>
            <a:chExt cx="11415117" cy="5652957"/>
          </a:xfrm>
        </p:grpSpPr>
        <p:grpSp>
          <p:nvGrpSpPr>
            <p:cNvPr id="5" name="Groep 4">
              <a:extLst>
                <a:ext uri="{FF2B5EF4-FFF2-40B4-BE49-F238E27FC236}">
                  <a16:creationId xmlns:a16="http://schemas.microsoft.com/office/drawing/2014/main" id="{A28E274A-9C82-4AE9-96D2-9F33ABFE2C06}"/>
                </a:ext>
              </a:extLst>
            </p:cNvPr>
            <p:cNvGrpSpPr>
              <a:grpSpLocks/>
            </p:cNvGrpSpPr>
            <p:nvPr/>
          </p:nvGrpSpPr>
          <p:grpSpPr bwMode="auto">
            <a:xfrm>
              <a:off x="986387" y="529359"/>
              <a:ext cx="11415117" cy="5652957"/>
              <a:chOff x="972869" y="529359"/>
              <a:chExt cx="11415117" cy="5652957"/>
            </a:xfrm>
          </p:grpSpPr>
          <p:sp>
            <p:nvSpPr>
              <p:cNvPr id="21" name="Vrije vorm 5">
                <a:extLst>
                  <a:ext uri="{FF2B5EF4-FFF2-40B4-BE49-F238E27FC236}">
                    <a16:creationId xmlns:a16="http://schemas.microsoft.com/office/drawing/2014/main" id="{75C7A4B8-0EF9-4AE1-9D92-ACD550BEE36E}"/>
                  </a:ext>
                </a:extLst>
              </p:cNvPr>
              <p:cNvSpPr/>
              <p:nvPr/>
            </p:nvSpPr>
            <p:spPr>
              <a:xfrm>
                <a:off x="5651367" y="1021774"/>
                <a:ext cx="1679776" cy="1372551"/>
              </a:xfrm>
              <a:custGeom>
                <a:avLst/>
                <a:gdLst>
                  <a:gd name="connsiteX0" fmla="*/ 0 w 1372547"/>
                  <a:gd name="connsiteY0" fmla="*/ 0 h 1372547"/>
                  <a:gd name="connsiteX1" fmla="*/ 1372547 w 1372547"/>
                  <a:gd name="connsiteY1" fmla="*/ 0 h 1372547"/>
                  <a:gd name="connsiteX2" fmla="*/ 1372547 w 1372547"/>
                  <a:gd name="connsiteY2" fmla="*/ 1372547 h 1372547"/>
                  <a:gd name="connsiteX3" fmla="*/ 0 w 1372547"/>
                  <a:gd name="connsiteY3" fmla="*/ 1372547 h 1372547"/>
                  <a:gd name="connsiteX4" fmla="*/ 0 w 1372547"/>
                  <a:gd name="connsiteY4" fmla="*/ 0 h 1372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547" h="1372547">
                    <a:moveTo>
                      <a:pt x="0" y="0"/>
                    </a:moveTo>
                    <a:lnTo>
                      <a:pt x="1372547" y="0"/>
                    </a:lnTo>
                    <a:lnTo>
                      <a:pt x="1372547" y="1372547"/>
                    </a:lnTo>
                    <a:lnTo>
                      <a:pt x="0" y="13725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600" dirty="0" err="1">
                    <a:solidFill>
                      <a:srgbClr val="2E2F7C"/>
                    </a:solidFill>
                    <a:latin typeface="TheSans TT B7 Bold"/>
                  </a:rPr>
                  <a:t>Candidature</a:t>
                </a:r>
                <a:endParaRPr lang="nl-BE" sz="1600" dirty="0">
                  <a:solidFill>
                    <a:srgbClr val="2E2F7C"/>
                  </a:solidFill>
                  <a:latin typeface="TheSans TT B7 Bold"/>
                </a:endParaRPr>
              </a:p>
            </p:txBody>
          </p:sp>
          <p:sp>
            <p:nvSpPr>
              <p:cNvPr id="22" name="Draaiende pijl 6">
                <a:extLst>
                  <a:ext uri="{FF2B5EF4-FFF2-40B4-BE49-F238E27FC236}">
                    <a16:creationId xmlns:a16="http://schemas.microsoft.com/office/drawing/2014/main" id="{BB32DF44-9B89-4C16-AB87-8D8E261CB525}"/>
                  </a:ext>
                </a:extLst>
              </p:cNvPr>
              <p:cNvSpPr/>
              <p:nvPr/>
            </p:nvSpPr>
            <p:spPr>
              <a:xfrm>
                <a:off x="2020648" y="529359"/>
                <a:ext cx="5146526" cy="5146128"/>
              </a:xfrm>
              <a:prstGeom prst="circularArrow">
                <a:avLst>
                  <a:gd name="adj1" fmla="val 5201"/>
                  <a:gd name="adj2" fmla="val 335940"/>
                  <a:gd name="adj3" fmla="val 21293132"/>
                  <a:gd name="adj4" fmla="val 19766335"/>
                  <a:gd name="adj5" fmla="val 6067"/>
                </a:avLst>
              </a:prstGeom>
              <a:solidFill>
                <a:srgbClr val="1D0485"/>
              </a:solidFill>
              <a:ln>
                <a:solidFill>
                  <a:srgbClr val="1D04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Vrije vorm 7">
                <a:extLst>
                  <a:ext uri="{FF2B5EF4-FFF2-40B4-BE49-F238E27FC236}">
                    <a16:creationId xmlns:a16="http://schemas.microsoft.com/office/drawing/2014/main" id="{91CD04FB-F17A-4174-8807-00C888F0F444}"/>
                  </a:ext>
                </a:extLst>
              </p:cNvPr>
              <p:cNvSpPr/>
              <p:nvPr/>
            </p:nvSpPr>
            <p:spPr>
              <a:xfrm>
                <a:off x="6384744" y="3264335"/>
                <a:ext cx="6003242" cy="1083778"/>
              </a:xfrm>
              <a:custGeom>
                <a:avLst/>
                <a:gdLst>
                  <a:gd name="connsiteX0" fmla="*/ 0 w 1372547"/>
                  <a:gd name="connsiteY0" fmla="*/ 0 h 1372547"/>
                  <a:gd name="connsiteX1" fmla="*/ 1372547 w 1372547"/>
                  <a:gd name="connsiteY1" fmla="*/ 0 h 1372547"/>
                  <a:gd name="connsiteX2" fmla="*/ 1372547 w 1372547"/>
                  <a:gd name="connsiteY2" fmla="*/ 1372547 h 1372547"/>
                  <a:gd name="connsiteX3" fmla="*/ 0 w 1372547"/>
                  <a:gd name="connsiteY3" fmla="*/ 1372547 h 1372547"/>
                  <a:gd name="connsiteX4" fmla="*/ 0 w 1372547"/>
                  <a:gd name="connsiteY4" fmla="*/ 0 h 1372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547" h="1372547">
                    <a:moveTo>
                      <a:pt x="0" y="0"/>
                    </a:moveTo>
                    <a:lnTo>
                      <a:pt x="1372547" y="0"/>
                    </a:lnTo>
                    <a:lnTo>
                      <a:pt x="1372547" y="1372547"/>
                    </a:lnTo>
                    <a:lnTo>
                      <a:pt x="0" y="13725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defRPr/>
                </a:pPr>
                <a:endParaRPr lang="nl-BE" sz="1600" dirty="0">
                  <a:solidFill>
                    <a:srgbClr val="2E2F7C"/>
                  </a:solidFill>
                  <a:latin typeface="TheSans TT B7 Bold"/>
                </a:endParaRPr>
              </a:p>
              <a:p>
                <a:pPr marL="285750" indent="-285750" defTabSz="444500" eaLnBrk="1" fontAlgn="auto" hangingPunct="1">
                  <a:lnSpc>
                    <a:spcPct val="90000"/>
                  </a:lnSpc>
                  <a:buFont typeface="Arial" panose="020B0604020202020204" pitchFamily="34" charset="0"/>
                  <a:buChar char="•"/>
                  <a:defRPr/>
                </a:pPr>
                <a:r>
                  <a:rPr lang="nl-BE" sz="1600" dirty="0" err="1">
                    <a:solidFill>
                      <a:srgbClr val="2E2F7C"/>
                    </a:solidFill>
                    <a:latin typeface="TheSans TT B7 Bold"/>
                  </a:rPr>
                  <a:t>Épreuve</a:t>
                </a:r>
                <a:r>
                  <a:rPr lang="nl-BE" sz="1600" dirty="0">
                    <a:solidFill>
                      <a:srgbClr val="2E2F7C"/>
                    </a:solidFill>
                    <a:latin typeface="TheSans TT B7 Bold"/>
                  </a:rPr>
                  <a:t> </a:t>
                </a:r>
                <a:r>
                  <a:rPr lang="nl-BE" sz="1600" dirty="0" err="1">
                    <a:solidFill>
                      <a:srgbClr val="2E2F7C"/>
                    </a:solidFill>
                    <a:latin typeface="TheSans TT B7 Bold"/>
                  </a:rPr>
                  <a:t>d’aptitudes</a:t>
                </a:r>
                <a:r>
                  <a:rPr lang="nl-BE" sz="1600" dirty="0">
                    <a:solidFill>
                      <a:srgbClr val="2E2F7C"/>
                    </a:solidFill>
                    <a:latin typeface="TheSans TT B7 Bold"/>
                  </a:rPr>
                  <a:t> </a:t>
                </a:r>
                <a:r>
                  <a:rPr lang="nl-BE" sz="1600" dirty="0" err="1">
                    <a:solidFill>
                      <a:srgbClr val="2E2F7C"/>
                    </a:solidFill>
                    <a:latin typeface="TheSans TT B7 Bold"/>
                  </a:rPr>
                  <a:t>cognitives</a:t>
                </a:r>
                <a:r>
                  <a:rPr lang="nl-BE" sz="1600" dirty="0">
                    <a:solidFill>
                      <a:srgbClr val="2E2F7C"/>
                    </a:solidFill>
                    <a:latin typeface="TheSans TT B7 Bold"/>
                  </a:rPr>
                  <a:t> (raisonnement </a:t>
                </a:r>
                <a:r>
                  <a:rPr lang="nl-BE" sz="1600" dirty="0" err="1">
                    <a:solidFill>
                      <a:srgbClr val="2E2F7C"/>
                    </a:solidFill>
                    <a:latin typeface="TheSans TT B7 Bold"/>
                  </a:rPr>
                  <a:t>abstrait</a:t>
                </a:r>
                <a:r>
                  <a:rPr lang="nl-BE" sz="1600" dirty="0">
                    <a:solidFill>
                      <a:srgbClr val="2E2F7C"/>
                    </a:solidFill>
                    <a:latin typeface="TheSans TT B7 Bold"/>
                  </a:rPr>
                  <a:t>, raisonnement </a:t>
                </a:r>
                <a:r>
                  <a:rPr lang="nl-BE" sz="1600" dirty="0" err="1">
                    <a:solidFill>
                      <a:srgbClr val="2E2F7C"/>
                    </a:solidFill>
                    <a:latin typeface="TheSans TT B7 Bold"/>
                  </a:rPr>
                  <a:t>numérique</a:t>
                </a:r>
                <a:r>
                  <a:rPr lang="nl-BE" sz="1600" dirty="0">
                    <a:solidFill>
                      <a:srgbClr val="2E2F7C"/>
                    </a:solidFill>
                    <a:latin typeface="TheSans TT B7 Bold"/>
                  </a:rPr>
                  <a:t>, </a:t>
                </a:r>
                <a:r>
                  <a:rPr lang="nl-BE" sz="1600" dirty="0" err="1">
                    <a:solidFill>
                      <a:srgbClr val="2E2F7C"/>
                    </a:solidFill>
                    <a:latin typeface="TheSans TT B7 Bold"/>
                  </a:rPr>
                  <a:t>traiter</a:t>
                </a:r>
                <a:r>
                  <a:rPr lang="nl-BE" sz="1600" dirty="0">
                    <a:solidFill>
                      <a:srgbClr val="2E2F7C"/>
                    </a:solidFill>
                    <a:latin typeface="TheSans TT B7 Bold"/>
                  </a:rPr>
                  <a:t> </a:t>
                </a:r>
                <a:r>
                  <a:rPr lang="nl-BE" sz="1600" dirty="0" err="1">
                    <a:solidFill>
                      <a:srgbClr val="2E2F7C"/>
                    </a:solidFill>
                    <a:latin typeface="TheSans TT B7 Bold"/>
                  </a:rPr>
                  <a:t>l’information</a:t>
                </a:r>
                <a:r>
                  <a:rPr lang="nl-BE" sz="1600" dirty="0">
                    <a:solidFill>
                      <a:srgbClr val="2E2F7C"/>
                    </a:solidFill>
                    <a:latin typeface="TheSans TT B7 Bold"/>
                  </a:rPr>
                  <a:t>, </a:t>
                </a:r>
                <a:r>
                  <a:rPr lang="nl-BE" sz="1600" dirty="0" err="1">
                    <a:solidFill>
                      <a:srgbClr val="2E2F7C"/>
                    </a:solidFill>
                    <a:latin typeface="TheSans TT B7 Bold"/>
                  </a:rPr>
                  <a:t>connaissance</a:t>
                </a:r>
                <a:r>
                  <a:rPr lang="nl-BE" sz="1600" dirty="0">
                    <a:solidFill>
                      <a:srgbClr val="2E2F7C"/>
                    </a:solidFill>
                    <a:latin typeface="TheSans TT B7 Bold"/>
                  </a:rPr>
                  <a:t> de la </a:t>
                </a:r>
                <a:r>
                  <a:rPr lang="nl-BE" sz="1600" dirty="0" err="1">
                    <a:solidFill>
                      <a:srgbClr val="2E2F7C"/>
                    </a:solidFill>
                    <a:latin typeface="TheSans TT B7 Bold"/>
                  </a:rPr>
                  <a:t>langue</a:t>
                </a:r>
                <a:r>
                  <a:rPr lang="nl-BE" sz="1600" dirty="0">
                    <a:solidFill>
                      <a:srgbClr val="2E2F7C"/>
                    </a:solidFill>
                    <a:latin typeface="TheSans TT B7 Bold"/>
                  </a:rPr>
                  <a:t>)</a:t>
                </a:r>
              </a:p>
              <a:p>
                <a:pPr marL="285750" indent="-285750" defTabSz="444500" eaLnBrk="1" fontAlgn="auto" hangingPunct="1">
                  <a:lnSpc>
                    <a:spcPct val="90000"/>
                  </a:lnSpc>
                  <a:buFont typeface="Arial" panose="020B0604020202020204" pitchFamily="34" charset="0"/>
                  <a:buChar char="•"/>
                  <a:defRPr/>
                </a:pPr>
                <a:endParaRPr lang="nl-BE" sz="500" dirty="0">
                  <a:solidFill>
                    <a:srgbClr val="2E2F7C"/>
                  </a:solidFill>
                  <a:latin typeface="TheSans TT B7 Bold"/>
                </a:endParaRPr>
              </a:p>
              <a:p>
                <a:pPr marL="285750" indent="-285750" defTabSz="444500" eaLnBrk="1" fontAlgn="auto" hangingPunct="1">
                  <a:lnSpc>
                    <a:spcPct val="90000"/>
                  </a:lnSpc>
                  <a:buFont typeface="Arial" panose="020B0604020202020204" pitchFamily="34" charset="0"/>
                  <a:buChar char="•"/>
                  <a:defRPr/>
                </a:pPr>
                <a:endParaRPr lang="nl-BE" sz="500" dirty="0">
                  <a:solidFill>
                    <a:srgbClr val="2E2F7C"/>
                  </a:solidFill>
                  <a:latin typeface="TheSans TT B7 Bold"/>
                </a:endParaRPr>
              </a:p>
              <a:p>
                <a:pPr marL="285750" indent="-285750" defTabSz="444500" eaLnBrk="1" fontAlgn="auto" hangingPunct="1">
                  <a:lnSpc>
                    <a:spcPct val="90000"/>
                  </a:lnSpc>
                  <a:buFont typeface="Arial" panose="020B0604020202020204" pitchFamily="34" charset="0"/>
                  <a:buChar char="•"/>
                  <a:defRPr/>
                </a:pPr>
                <a:r>
                  <a:rPr lang="nl-BE" sz="1600" dirty="0">
                    <a:solidFill>
                      <a:srgbClr val="2E2F7C"/>
                    </a:solidFill>
                    <a:latin typeface="TheSans TT B7 Bold"/>
                  </a:rPr>
                  <a:t>Parcours </a:t>
                </a:r>
                <a:r>
                  <a:rPr lang="nl-BE" sz="1600" dirty="0" err="1">
                    <a:solidFill>
                      <a:srgbClr val="2E2F7C"/>
                    </a:solidFill>
                    <a:latin typeface="TheSans TT B7 Bold"/>
                  </a:rPr>
                  <a:t>fonctionnel</a:t>
                </a:r>
                <a:endParaRPr lang="nl-BE" sz="1600" dirty="0">
                  <a:solidFill>
                    <a:srgbClr val="2E2F7C"/>
                  </a:solidFill>
                  <a:latin typeface="TheSans TT B7 Bold"/>
                </a:endParaRPr>
              </a:p>
              <a:p>
                <a:pPr marL="285750" indent="-285750" defTabSz="444500" eaLnBrk="1" fontAlgn="auto" hangingPunct="1">
                  <a:lnSpc>
                    <a:spcPct val="90000"/>
                  </a:lnSpc>
                  <a:buFont typeface="Arial" panose="020B0604020202020204" pitchFamily="34" charset="0"/>
                  <a:buChar char="•"/>
                  <a:defRPr/>
                </a:pPr>
                <a:endParaRPr lang="nl-BE" sz="500" dirty="0">
                  <a:solidFill>
                    <a:srgbClr val="2E2F7C"/>
                  </a:solidFill>
                  <a:latin typeface="TheSans TT B7 Bold"/>
                </a:endParaRPr>
              </a:p>
              <a:p>
                <a:pPr marL="285750" indent="-285750" defTabSz="444500">
                  <a:lnSpc>
                    <a:spcPct val="90000"/>
                  </a:lnSpc>
                  <a:buFont typeface="Arial" panose="020B0604020202020204" pitchFamily="34" charset="0"/>
                  <a:buChar char="•"/>
                  <a:defRPr/>
                </a:pPr>
                <a:r>
                  <a:rPr lang="nl-BE" sz="1600" dirty="0" err="1">
                    <a:solidFill>
                      <a:srgbClr val="2E2F7C"/>
                    </a:solidFill>
                    <a:latin typeface="TheSans TT B7 Bold"/>
                  </a:rPr>
                  <a:t>Épreuve</a:t>
                </a:r>
                <a:r>
                  <a:rPr lang="nl-BE" sz="1600" dirty="0">
                    <a:solidFill>
                      <a:srgbClr val="2E2F7C"/>
                    </a:solidFill>
                    <a:latin typeface="TheSans TT B7 Bold"/>
                  </a:rPr>
                  <a:t> </a:t>
                </a:r>
                <a:r>
                  <a:rPr lang="nl-BE" sz="1600" dirty="0" err="1">
                    <a:solidFill>
                      <a:srgbClr val="2E2F7C"/>
                    </a:solidFill>
                    <a:latin typeface="TheSans TT B7 Bold"/>
                  </a:rPr>
                  <a:t>professionnelle</a:t>
                </a:r>
                <a:endParaRPr lang="nl-BE" sz="1600" dirty="0">
                  <a:solidFill>
                    <a:srgbClr val="2E2F7C"/>
                  </a:solidFill>
                  <a:latin typeface="TheSans TT B7 Bold"/>
                </a:endParaRPr>
              </a:p>
            </p:txBody>
          </p:sp>
          <p:sp>
            <p:nvSpPr>
              <p:cNvPr id="24" name="Draaiende pijl 8">
                <a:extLst>
                  <a:ext uri="{FF2B5EF4-FFF2-40B4-BE49-F238E27FC236}">
                    <a16:creationId xmlns:a16="http://schemas.microsoft.com/office/drawing/2014/main" id="{E7904063-4DC0-4D6D-AACB-23BD87059B53}"/>
                  </a:ext>
                </a:extLst>
              </p:cNvPr>
              <p:cNvSpPr/>
              <p:nvPr/>
            </p:nvSpPr>
            <p:spPr>
              <a:xfrm rot="679456">
                <a:off x="2771224" y="788026"/>
                <a:ext cx="4585701" cy="4944140"/>
              </a:xfrm>
              <a:prstGeom prst="circularArrow">
                <a:avLst>
                  <a:gd name="adj1" fmla="val 5201"/>
                  <a:gd name="adj2" fmla="val 335940"/>
                  <a:gd name="adj3" fmla="val 4014584"/>
                  <a:gd name="adj4" fmla="val 2253537"/>
                  <a:gd name="adj5" fmla="val 6067"/>
                </a:avLst>
              </a:prstGeom>
              <a:solidFill>
                <a:srgbClr val="1D0485"/>
              </a:solidFill>
              <a:ln>
                <a:solidFill>
                  <a:srgbClr val="1D04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nl-BE" dirty="0"/>
              </a:p>
            </p:txBody>
          </p:sp>
          <p:sp>
            <p:nvSpPr>
              <p:cNvPr id="25" name="Vrije vorm 9">
                <a:extLst>
                  <a:ext uri="{FF2B5EF4-FFF2-40B4-BE49-F238E27FC236}">
                    <a16:creationId xmlns:a16="http://schemas.microsoft.com/office/drawing/2014/main" id="{12A71E0B-F8D0-4622-A83A-5A709C82396F}"/>
                  </a:ext>
                </a:extLst>
              </p:cNvPr>
              <p:cNvSpPr/>
              <p:nvPr/>
            </p:nvSpPr>
            <p:spPr>
              <a:xfrm>
                <a:off x="3455788" y="4809765"/>
                <a:ext cx="1374167" cy="1372551"/>
              </a:xfrm>
              <a:custGeom>
                <a:avLst/>
                <a:gdLst>
                  <a:gd name="connsiteX0" fmla="*/ 0 w 1372547"/>
                  <a:gd name="connsiteY0" fmla="*/ 0 h 1372547"/>
                  <a:gd name="connsiteX1" fmla="*/ 1372547 w 1372547"/>
                  <a:gd name="connsiteY1" fmla="*/ 0 h 1372547"/>
                  <a:gd name="connsiteX2" fmla="*/ 1372547 w 1372547"/>
                  <a:gd name="connsiteY2" fmla="*/ 1372547 h 1372547"/>
                  <a:gd name="connsiteX3" fmla="*/ 0 w 1372547"/>
                  <a:gd name="connsiteY3" fmla="*/ 1372547 h 1372547"/>
                  <a:gd name="connsiteX4" fmla="*/ 0 w 1372547"/>
                  <a:gd name="connsiteY4" fmla="*/ 0 h 1372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547" h="1372547">
                    <a:moveTo>
                      <a:pt x="0" y="0"/>
                    </a:moveTo>
                    <a:lnTo>
                      <a:pt x="1372547" y="0"/>
                    </a:lnTo>
                    <a:lnTo>
                      <a:pt x="1372547" y="1372547"/>
                    </a:lnTo>
                    <a:lnTo>
                      <a:pt x="0" y="13725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600" dirty="0" err="1">
                    <a:solidFill>
                      <a:srgbClr val="2E2F7C"/>
                    </a:solidFill>
                    <a:latin typeface="TheSans TT B7 Bold"/>
                  </a:rPr>
                  <a:t>Épreuves</a:t>
                </a:r>
                <a:r>
                  <a:rPr lang="nl-BE" sz="1600" dirty="0">
                    <a:solidFill>
                      <a:srgbClr val="2E2F7C"/>
                    </a:solidFill>
                    <a:latin typeface="TheSans TT B7 Bold"/>
                  </a:rPr>
                  <a:t> de </a:t>
                </a:r>
                <a:r>
                  <a:rPr lang="nl-BE" sz="1600" dirty="0" err="1">
                    <a:solidFill>
                      <a:srgbClr val="2E2F7C"/>
                    </a:solidFill>
                    <a:latin typeface="TheSans TT B7 Bold"/>
                  </a:rPr>
                  <a:t>personnalité</a:t>
                </a:r>
                <a:endParaRPr lang="nl-BE" sz="1600" dirty="0">
                  <a:solidFill>
                    <a:srgbClr val="2E2F7C"/>
                  </a:solidFill>
                  <a:latin typeface="TheSans TT B7 Bold"/>
                </a:endParaRPr>
              </a:p>
            </p:txBody>
          </p:sp>
          <p:sp>
            <p:nvSpPr>
              <p:cNvPr id="26" name="Draaiende pijl 10">
                <a:extLst>
                  <a:ext uri="{FF2B5EF4-FFF2-40B4-BE49-F238E27FC236}">
                    <a16:creationId xmlns:a16="http://schemas.microsoft.com/office/drawing/2014/main" id="{A5DE86E3-461B-4124-961B-46558E27020E}"/>
                  </a:ext>
                </a:extLst>
              </p:cNvPr>
              <p:cNvSpPr/>
              <p:nvPr/>
            </p:nvSpPr>
            <p:spPr>
              <a:xfrm rot="20957767">
                <a:off x="972869" y="775246"/>
                <a:ext cx="5146526" cy="4876545"/>
              </a:xfrm>
              <a:prstGeom prst="circularArrow">
                <a:avLst>
                  <a:gd name="adj1" fmla="val 5201"/>
                  <a:gd name="adj2" fmla="val 335940"/>
                  <a:gd name="adj3" fmla="val 8210523"/>
                  <a:gd name="adj4" fmla="val 6449476"/>
                  <a:gd name="adj5" fmla="val 6067"/>
                </a:avLst>
              </a:prstGeom>
              <a:solidFill>
                <a:srgbClr val="1D0485"/>
              </a:solidFill>
              <a:ln>
                <a:solidFill>
                  <a:srgbClr val="1D04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Vrije vorm 11">
                <a:extLst>
                  <a:ext uri="{FF2B5EF4-FFF2-40B4-BE49-F238E27FC236}">
                    <a16:creationId xmlns:a16="http://schemas.microsoft.com/office/drawing/2014/main" id="{01BEC029-12FC-427B-8112-AA0465AA95BD}"/>
                  </a:ext>
                </a:extLst>
              </p:cNvPr>
              <p:cNvSpPr/>
              <p:nvPr/>
            </p:nvSpPr>
            <p:spPr>
              <a:xfrm>
                <a:off x="1289930" y="3517561"/>
                <a:ext cx="1372407" cy="1372551"/>
              </a:xfrm>
              <a:custGeom>
                <a:avLst/>
                <a:gdLst>
                  <a:gd name="connsiteX0" fmla="*/ 0 w 1372547"/>
                  <a:gd name="connsiteY0" fmla="*/ 0 h 1372547"/>
                  <a:gd name="connsiteX1" fmla="*/ 1372547 w 1372547"/>
                  <a:gd name="connsiteY1" fmla="*/ 0 h 1372547"/>
                  <a:gd name="connsiteX2" fmla="*/ 1372547 w 1372547"/>
                  <a:gd name="connsiteY2" fmla="*/ 1372547 h 1372547"/>
                  <a:gd name="connsiteX3" fmla="*/ 0 w 1372547"/>
                  <a:gd name="connsiteY3" fmla="*/ 1372547 h 1372547"/>
                  <a:gd name="connsiteX4" fmla="*/ 0 w 1372547"/>
                  <a:gd name="connsiteY4" fmla="*/ 0 h 1372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547" h="1372547">
                    <a:moveTo>
                      <a:pt x="0" y="0"/>
                    </a:moveTo>
                    <a:lnTo>
                      <a:pt x="1372547" y="0"/>
                    </a:lnTo>
                    <a:lnTo>
                      <a:pt x="1372547" y="1372547"/>
                    </a:lnTo>
                    <a:lnTo>
                      <a:pt x="0" y="13725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600" dirty="0" err="1">
                    <a:solidFill>
                      <a:srgbClr val="2E2F7C"/>
                    </a:solidFill>
                    <a:latin typeface="TheSans TT B7 Bold"/>
                  </a:rPr>
                  <a:t>Épreuve</a:t>
                </a:r>
                <a:r>
                  <a:rPr lang="nl-BE" sz="1600" dirty="0">
                    <a:solidFill>
                      <a:srgbClr val="2E2F7C"/>
                    </a:solidFill>
                    <a:latin typeface="TheSans TT B7 Bold"/>
                  </a:rPr>
                  <a:t> </a:t>
                </a:r>
                <a:r>
                  <a:rPr lang="nl-BE" sz="1600" dirty="0" err="1">
                    <a:solidFill>
                      <a:srgbClr val="2E2F7C"/>
                    </a:solidFill>
                    <a:latin typeface="TheSans TT B7 Bold"/>
                  </a:rPr>
                  <a:t>d’aptitude</a:t>
                </a:r>
                <a:r>
                  <a:rPr lang="nl-BE" sz="1600" dirty="0">
                    <a:solidFill>
                      <a:srgbClr val="2E2F7C"/>
                    </a:solidFill>
                    <a:latin typeface="TheSans TT B7 Bold"/>
                  </a:rPr>
                  <a:t> </a:t>
                </a:r>
                <a:r>
                  <a:rPr lang="nl-BE" sz="1600" dirty="0" err="1">
                    <a:solidFill>
                      <a:srgbClr val="2E2F7C"/>
                    </a:solidFill>
                    <a:latin typeface="TheSans TT B7 Bold"/>
                  </a:rPr>
                  <a:t>médicale</a:t>
                </a:r>
                <a:endParaRPr lang="nl-BE" sz="1600" dirty="0">
                  <a:solidFill>
                    <a:srgbClr val="2E2F7C"/>
                  </a:solidFill>
                  <a:latin typeface="TheSans TT B7 Bold"/>
                </a:endParaRPr>
              </a:p>
            </p:txBody>
          </p:sp>
          <p:sp>
            <p:nvSpPr>
              <p:cNvPr id="28" name="Draaiende pijl 12">
                <a:extLst>
                  <a:ext uri="{FF2B5EF4-FFF2-40B4-BE49-F238E27FC236}">
                    <a16:creationId xmlns:a16="http://schemas.microsoft.com/office/drawing/2014/main" id="{5E7AEE6C-BD16-4B66-B23D-B4BEC4142B9E}"/>
                  </a:ext>
                </a:extLst>
              </p:cNvPr>
              <p:cNvSpPr/>
              <p:nvPr/>
            </p:nvSpPr>
            <p:spPr>
              <a:xfrm>
                <a:off x="1507976" y="1012626"/>
                <a:ext cx="4866765" cy="5146128"/>
              </a:xfrm>
              <a:prstGeom prst="circularArrow">
                <a:avLst>
                  <a:gd name="adj1" fmla="val 5201"/>
                  <a:gd name="adj2" fmla="val 335940"/>
                  <a:gd name="adj3" fmla="val 12297725"/>
                  <a:gd name="adj4" fmla="val 10770928"/>
                  <a:gd name="adj5" fmla="val 6067"/>
                </a:avLst>
              </a:prstGeom>
              <a:solidFill>
                <a:srgbClr val="1D0485"/>
              </a:solidFill>
              <a:ln>
                <a:solidFill>
                  <a:srgbClr val="1D04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6" name="Groep 16">
              <a:extLst>
                <a:ext uri="{FF2B5EF4-FFF2-40B4-BE49-F238E27FC236}">
                  <a16:creationId xmlns:a16="http://schemas.microsoft.com/office/drawing/2014/main" id="{98AA224D-DABD-4EDE-9B26-09EDC9CCC644}"/>
                </a:ext>
              </a:extLst>
            </p:cNvPr>
            <p:cNvGrpSpPr>
              <a:grpSpLocks/>
            </p:cNvGrpSpPr>
            <p:nvPr/>
          </p:nvGrpSpPr>
          <p:grpSpPr bwMode="auto">
            <a:xfrm>
              <a:off x="2739725" y="1397238"/>
              <a:ext cx="3735409" cy="3823812"/>
              <a:chOff x="2739725" y="1397238"/>
              <a:chExt cx="3735409" cy="3823812"/>
            </a:xfrm>
          </p:grpSpPr>
          <p:sp>
            <p:nvSpPr>
              <p:cNvPr id="7" name="Vrije vorm 17">
                <a:extLst>
                  <a:ext uri="{FF2B5EF4-FFF2-40B4-BE49-F238E27FC236}">
                    <a16:creationId xmlns:a16="http://schemas.microsoft.com/office/drawing/2014/main" id="{A3984BAB-5C58-4291-8C87-46E78CEC6CE0}"/>
                  </a:ext>
                </a:extLst>
              </p:cNvPr>
              <p:cNvSpPr/>
              <p:nvPr/>
            </p:nvSpPr>
            <p:spPr>
              <a:xfrm>
                <a:off x="4902145" y="1397238"/>
                <a:ext cx="526090" cy="524577"/>
              </a:xfrm>
              <a:custGeom>
                <a:avLst/>
                <a:gdLst>
                  <a:gd name="connsiteX0" fmla="*/ 0 w 524835"/>
                  <a:gd name="connsiteY0" fmla="*/ 0 h 524835"/>
                  <a:gd name="connsiteX1" fmla="*/ 524835 w 524835"/>
                  <a:gd name="connsiteY1" fmla="*/ 0 h 524835"/>
                  <a:gd name="connsiteX2" fmla="*/ 524835 w 524835"/>
                  <a:gd name="connsiteY2" fmla="*/ 524835 h 524835"/>
                  <a:gd name="connsiteX3" fmla="*/ 0 w 524835"/>
                  <a:gd name="connsiteY3" fmla="*/ 524835 h 524835"/>
                  <a:gd name="connsiteX4" fmla="*/ 0 w 52483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5" h="524835">
                    <a:moveTo>
                      <a:pt x="0" y="0"/>
                    </a:moveTo>
                    <a:lnTo>
                      <a:pt x="524835" y="0"/>
                    </a:lnTo>
                    <a:lnTo>
                      <a:pt x="52483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41910" tIns="41910" rIns="41910" bIns="41910" spcCol="1270" anchor="ctr"/>
              <a:lstStyle/>
              <a:p>
                <a:pPr algn="ctr" defTabSz="1466850" eaLnBrk="1" fontAlgn="auto" hangingPunct="1">
                  <a:lnSpc>
                    <a:spcPct val="90000"/>
                  </a:lnSpc>
                  <a:spcAft>
                    <a:spcPct val="35000"/>
                  </a:spcAft>
                  <a:defRPr/>
                </a:pPr>
                <a:endParaRPr lang="nl-BE" sz="3300">
                  <a:solidFill>
                    <a:srgbClr val="B9BAE5">
                      <a:hueOff val="0"/>
                      <a:satOff val="0"/>
                      <a:lumOff val="0"/>
                      <a:alphaOff val="0"/>
                    </a:srgbClr>
                  </a:solidFill>
                </a:endParaRPr>
              </a:p>
            </p:txBody>
          </p:sp>
          <p:sp>
            <p:nvSpPr>
              <p:cNvPr id="8" name="Vrije vorm 19">
                <a:extLst>
                  <a:ext uri="{FF2B5EF4-FFF2-40B4-BE49-F238E27FC236}">
                    <a16:creationId xmlns:a16="http://schemas.microsoft.com/office/drawing/2014/main" id="{46D6163B-1FC2-4EA1-9EB4-4A55EDEE13C2}"/>
                  </a:ext>
                </a:extLst>
              </p:cNvPr>
              <p:cNvSpPr/>
              <p:nvPr/>
            </p:nvSpPr>
            <p:spPr>
              <a:xfrm>
                <a:off x="5220891" y="2014520"/>
                <a:ext cx="1191405" cy="587792"/>
              </a:xfrm>
              <a:custGeom>
                <a:avLst/>
                <a:gdLst>
                  <a:gd name="connsiteX0" fmla="*/ 0 w 735509"/>
                  <a:gd name="connsiteY0" fmla="*/ 0 h 524835"/>
                  <a:gd name="connsiteX1" fmla="*/ 735509 w 735509"/>
                  <a:gd name="connsiteY1" fmla="*/ 0 h 524835"/>
                  <a:gd name="connsiteX2" fmla="*/ 735509 w 735509"/>
                  <a:gd name="connsiteY2" fmla="*/ 524835 h 524835"/>
                  <a:gd name="connsiteX3" fmla="*/ 0 w 735509"/>
                  <a:gd name="connsiteY3" fmla="*/ 524835 h 524835"/>
                  <a:gd name="connsiteX4" fmla="*/ 0 w 735509"/>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09" h="524835">
                    <a:moveTo>
                      <a:pt x="0" y="0"/>
                    </a:moveTo>
                    <a:lnTo>
                      <a:pt x="735509" y="0"/>
                    </a:lnTo>
                    <a:lnTo>
                      <a:pt x="735509"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000" dirty="0">
                    <a:solidFill>
                      <a:srgbClr val="2E2F7C"/>
                    </a:solidFill>
                  </a:rPr>
                  <a:t>Evaluation de la </a:t>
                </a:r>
                <a:r>
                  <a:rPr lang="nl-BE" sz="1000" dirty="0" err="1">
                    <a:solidFill>
                      <a:srgbClr val="2E2F7C"/>
                    </a:solidFill>
                  </a:rPr>
                  <a:t>moralité</a:t>
                </a:r>
                <a:r>
                  <a:rPr lang="nl-BE" sz="1000" dirty="0">
                    <a:solidFill>
                      <a:srgbClr val="2E2F7C"/>
                    </a:solidFill>
                  </a:rPr>
                  <a:t> </a:t>
                </a:r>
                <a:r>
                  <a:rPr lang="nl-BE" sz="1000" dirty="0" err="1">
                    <a:solidFill>
                      <a:srgbClr val="2E2F7C"/>
                    </a:solidFill>
                  </a:rPr>
                  <a:t>sur</a:t>
                </a:r>
                <a:r>
                  <a:rPr lang="nl-BE" sz="1000" dirty="0">
                    <a:solidFill>
                      <a:srgbClr val="2E2F7C"/>
                    </a:solidFill>
                  </a:rPr>
                  <a:t> base du </a:t>
                </a:r>
                <a:r>
                  <a:rPr lang="nl-BE" sz="1000" dirty="0" err="1">
                    <a:solidFill>
                      <a:srgbClr val="2E2F7C"/>
                    </a:solidFill>
                  </a:rPr>
                  <a:t>casier</a:t>
                </a:r>
                <a:r>
                  <a:rPr lang="nl-BE" sz="1000" dirty="0">
                    <a:solidFill>
                      <a:srgbClr val="2E2F7C"/>
                    </a:solidFill>
                  </a:rPr>
                  <a:t> </a:t>
                </a:r>
                <a:r>
                  <a:rPr lang="nl-BE" sz="1000" dirty="0" err="1">
                    <a:solidFill>
                      <a:srgbClr val="2E2F7C"/>
                    </a:solidFill>
                  </a:rPr>
                  <a:t>judiciaire</a:t>
                </a:r>
                <a:endParaRPr lang="nl-BE" sz="1000" dirty="0">
                  <a:solidFill>
                    <a:srgbClr val="2E2F7C"/>
                  </a:solidFill>
                </a:endParaRPr>
              </a:p>
            </p:txBody>
          </p:sp>
          <p:sp>
            <p:nvSpPr>
              <p:cNvPr id="10" name="Vrije vorm 21">
                <a:extLst>
                  <a:ext uri="{FF2B5EF4-FFF2-40B4-BE49-F238E27FC236}">
                    <a16:creationId xmlns:a16="http://schemas.microsoft.com/office/drawing/2014/main" id="{5A55641D-DE1A-4D76-B1EF-D7FBA16A7032}"/>
                  </a:ext>
                </a:extLst>
              </p:cNvPr>
              <p:cNvSpPr/>
              <p:nvPr/>
            </p:nvSpPr>
            <p:spPr>
              <a:xfrm>
                <a:off x="5950804" y="3213519"/>
                <a:ext cx="524330" cy="524577"/>
              </a:xfrm>
              <a:custGeom>
                <a:avLst/>
                <a:gdLst>
                  <a:gd name="connsiteX0" fmla="*/ 0 w 524835"/>
                  <a:gd name="connsiteY0" fmla="*/ 0 h 524835"/>
                  <a:gd name="connsiteX1" fmla="*/ 524835 w 524835"/>
                  <a:gd name="connsiteY1" fmla="*/ 0 h 524835"/>
                  <a:gd name="connsiteX2" fmla="*/ 524835 w 524835"/>
                  <a:gd name="connsiteY2" fmla="*/ 524835 h 524835"/>
                  <a:gd name="connsiteX3" fmla="*/ 0 w 524835"/>
                  <a:gd name="connsiteY3" fmla="*/ 524835 h 524835"/>
                  <a:gd name="connsiteX4" fmla="*/ 0 w 52483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5" h="524835">
                    <a:moveTo>
                      <a:pt x="0" y="0"/>
                    </a:moveTo>
                    <a:lnTo>
                      <a:pt x="524835" y="0"/>
                    </a:lnTo>
                    <a:lnTo>
                      <a:pt x="52483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41910" tIns="41910" rIns="41910" bIns="41910" spcCol="1270" anchor="ctr"/>
              <a:lstStyle/>
              <a:p>
                <a:pPr algn="ctr" defTabSz="1466850" eaLnBrk="1" fontAlgn="auto" hangingPunct="1">
                  <a:lnSpc>
                    <a:spcPct val="90000"/>
                  </a:lnSpc>
                  <a:spcAft>
                    <a:spcPct val="35000"/>
                  </a:spcAft>
                  <a:defRPr/>
                </a:pPr>
                <a:endParaRPr lang="nl-BE" sz="3300">
                  <a:solidFill>
                    <a:srgbClr val="B9BAE5">
                      <a:hueOff val="0"/>
                      <a:satOff val="0"/>
                      <a:lumOff val="0"/>
                      <a:alphaOff val="0"/>
                    </a:srgbClr>
                  </a:solidFill>
                </a:endParaRPr>
              </a:p>
            </p:txBody>
          </p:sp>
          <p:sp>
            <p:nvSpPr>
              <p:cNvPr id="12" name="Vrije vorm 23">
                <a:extLst>
                  <a:ext uri="{FF2B5EF4-FFF2-40B4-BE49-F238E27FC236}">
                    <a16:creationId xmlns:a16="http://schemas.microsoft.com/office/drawing/2014/main" id="{65C87D93-B729-4BFD-9D06-402992C9E238}"/>
                  </a:ext>
                </a:extLst>
              </p:cNvPr>
              <p:cNvSpPr/>
              <p:nvPr/>
            </p:nvSpPr>
            <p:spPr>
              <a:xfrm>
                <a:off x="5393045" y="4178064"/>
                <a:ext cx="524330" cy="524578"/>
              </a:xfrm>
              <a:custGeom>
                <a:avLst/>
                <a:gdLst>
                  <a:gd name="connsiteX0" fmla="*/ 0 w 524835"/>
                  <a:gd name="connsiteY0" fmla="*/ 0 h 524835"/>
                  <a:gd name="connsiteX1" fmla="*/ 524835 w 524835"/>
                  <a:gd name="connsiteY1" fmla="*/ 0 h 524835"/>
                  <a:gd name="connsiteX2" fmla="*/ 524835 w 524835"/>
                  <a:gd name="connsiteY2" fmla="*/ 524835 h 524835"/>
                  <a:gd name="connsiteX3" fmla="*/ 0 w 524835"/>
                  <a:gd name="connsiteY3" fmla="*/ 524835 h 524835"/>
                  <a:gd name="connsiteX4" fmla="*/ 0 w 52483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5" h="524835">
                    <a:moveTo>
                      <a:pt x="0" y="0"/>
                    </a:moveTo>
                    <a:lnTo>
                      <a:pt x="524835" y="0"/>
                    </a:lnTo>
                    <a:lnTo>
                      <a:pt x="52483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41910" tIns="41910" rIns="41910" bIns="41910" spcCol="1270" anchor="ctr"/>
              <a:lstStyle/>
              <a:p>
                <a:pPr algn="ctr" defTabSz="1466850" eaLnBrk="1" fontAlgn="auto" hangingPunct="1">
                  <a:lnSpc>
                    <a:spcPct val="90000"/>
                  </a:lnSpc>
                  <a:spcAft>
                    <a:spcPct val="35000"/>
                  </a:spcAft>
                  <a:defRPr/>
                </a:pPr>
                <a:endParaRPr lang="nl-BE" sz="3300">
                  <a:solidFill>
                    <a:srgbClr val="B9BAE5">
                      <a:hueOff val="0"/>
                      <a:satOff val="0"/>
                      <a:lumOff val="0"/>
                      <a:alphaOff val="0"/>
                    </a:srgbClr>
                  </a:solidFill>
                </a:endParaRPr>
              </a:p>
            </p:txBody>
          </p:sp>
          <p:sp>
            <p:nvSpPr>
              <p:cNvPr id="14" name="Vrije vorm 25">
                <a:extLst>
                  <a:ext uri="{FF2B5EF4-FFF2-40B4-BE49-F238E27FC236}">
                    <a16:creationId xmlns:a16="http://schemas.microsoft.com/office/drawing/2014/main" id="{E073FBB7-E466-4125-8DF0-F1C7B222FF0D}"/>
                  </a:ext>
                </a:extLst>
              </p:cNvPr>
              <p:cNvSpPr/>
              <p:nvPr/>
            </p:nvSpPr>
            <p:spPr>
              <a:xfrm>
                <a:off x="3643619" y="4696473"/>
                <a:ext cx="1025542" cy="524577"/>
              </a:xfrm>
              <a:custGeom>
                <a:avLst/>
                <a:gdLst>
                  <a:gd name="connsiteX0" fmla="*/ 0 w 1368152"/>
                  <a:gd name="connsiteY0" fmla="*/ 0 h 524835"/>
                  <a:gd name="connsiteX1" fmla="*/ 1368152 w 1368152"/>
                  <a:gd name="connsiteY1" fmla="*/ 0 h 524835"/>
                  <a:gd name="connsiteX2" fmla="*/ 1368152 w 1368152"/>
                  <a:gd name="connsiteY2" fmla="*/ 524835 h 524835"/>
                  <a:gd name="connsiteX3" fmla="*/ 0 w 1368152"/>
                  <a:gd name="connsiteY3" fmla="*/ 524835 h 524835"/>
                  <a:gd name="connsiteX4" fmla="*/ 0 w 1368152"/>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8152" h="524835">
                    <a:moveTo>
                      <a:pt x="0" y="0"/>
                    </a:moveTo>
                    <a:lnTo>
                      <a:pt x="1368152" y="0"/>
                    </a:lnTo>
                    <a:lnTo>
                      <a:pt x="1368152"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000" dirty="0">
                    <a:solidFill>
                      <a:srgbClr val="2E2F7C"/>
                    </a:solidFill>
                  </a:rPr>
                  <a:t>Evaluation de </a:t>
                </a:r>
                <a:r>
                  <a:rPr lang="nl-BE" sz="1000" dirty="0" err="1">
                    <a:solidFill>
                      <a:srgbClr val="2E2F7C"/>
                    </a:solidFill>
                  </a:rPr>
                  <a:t>l’intégrité</a:t>
                </a:r>
                <a:endParaRPr lang="nl-BE" sz="1000" dirty="0">
                  <a:solidFill>
                    <a:srgbClr val="2E2F7C"/>
                  </a:solidFill>
                </a:endParaRPr>
              </a:p>
            </p:txBody>
          </p:sp>
          <p:sp>
            <p:nvSpPr>
              <p:cNvPr id="16" name="Vrije vorm 27">
                <a:extLst>
                  <a:ext uri="{FF2B5EF4-FFF2-40B4-BE49-F238E27FC236}">
                    <a16:creationId xmlns:a16="http://schemas.microsoft.com/office/drawing/2014/main" id="{9D83C296-EBF5-4C90-9848-C2D41F5DBE03}"/>
                  </a:ext>
                </a:extLst>
              </p:cNvPr>
              <p:cNvSpPr/>
              <p:nvPr/>
            </p:nvSpPr>
            <p:spPr>
              <a:xfrm>
                <a:off x="3297485" y="4178064"/>
                <a:ext cx="524330" cy="524578"/>
              </a:xfrm>
              <a:custGeom>
                <a:avLst/>
                <a:gdLst>
                  <a:gd name="connsiteX0" fmla="*/ 0 w 524835"/>
                  <a:gd name="connsiteY0" fmla="*/ 0 h 524835"/>
                  <a:gd name="connsiteX1" fmla="*/ 524835 w 524835"/>
                  <a:gd name="connsiteY1" fmla="*/ 0 h 524835"/>
                  <a:gd name="connsiteX2" fmla="*/ 524835 w 524835"/>
                  <a:gd name="connsiteY2" fmla="*/ 524835 h 524835"/>
                  <a:gd name="connsiteX3" fmla="*/ 0 w 524835"/>
                  <a:gd name="connsiteY3" fmla="*/ 524835 h 524835"/>
                  <a:gd name="connsiteX4" fmla="*/ 0 w 52483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5" h="524835">
                    <a:moveTo>
                      <a:pt x="0" y="0"/>
                    </a:moveTo>
                    <a:lnTo>
                      <a:pt x="524835" y="0"/>
                    </a:lnTo>
                    <a:lnTo>
                      <a:pt x="52483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41910" tIns="41910" rIns="41910" bIns="41910" spcCol="1270" anchor="ctr"/>
              <a:lstStyle/>
              <a:p>
                <a:pPr algn="ctr" defTabSz="1466850" eaLnBrk="1" fontAlgn="auto" hangingPunct="1">
                  <a:lnSpc>
                    <a:spcPct val="90000"/>
                  </a:lnSpc>
                  <a:spcAft>
                    <a:spcPct val="35000"/>
                  </a:spcAft>
                  <a:defRPr/>
                </a:pPr>
                <a:endParaRPr lang="nl-BE" sz="3300">
                  <a:solidFill>
                    <a:srgbClr val="B9BAE5">
                      <a:hueOff val="0"/>
                      <a:satOff val="0"/>
                      <a:lumOff val="0"/>
                      <a:alphaOff val="0"/>
                    </a:srgbClr>
                  </a:solidFill>
                </a:endParaRPr>
              </a:p>
            </p:txBody>
          </p:sp>
          <p:sp>
            <p:nvSpPr>
              <p:cNvPr id="18" name="Vrije vorm 29">
                <a:extLst>
                  <a:ext uri="{FF2B5EF4-FFF2-40B4-BE49-F238E27FC236}">
                    <a16:creationId xmlns:a16="http://schemas.microsoft.com/office/drawing/2014/main" id="{B627DA97-51AE-4C0E-931C-BA9E64B4F0B3}"/>
                  </a:ext>
                </a:extLst>
              </p:cNvPr>
              <p:cNvSpPr/>
              <p:nvPr/>
            </p:nvSpPr>
            <p:spPr>
              <a:xfrm>
                <a:off x="2739725" y="3213519"/>
                <a:ext cx="524330" cy="524577"/>
              </a:xfrm>
              <a:custGeom>
                <a:avLst/>
                <a:gdLst>
                  <a:gd name="connsiteX0" fmla="*/ 0 w 524835"/>
                  <a:gd name="connsiteY0" fmla="*/ 0 h 524835"/>
                  <a:gd name="connsiteX1" fmla="*/ 524835 w 524835"/>
                  <a:gd name="connsiteY1" fmla="*/ 0 h 524835"/>
                  <a:gd name="connsiteX2" fmla="*/ 524835 w 524835"/>
                  <a:gd name="connsiteY2" fmla="*/ 524835 h 524835"/>
                  <a:gd name="connsiteX3" fmla="*/ 0 w 524835"/>
                  <a:gd name="connsiteY3" fmla="*/ 524835 h 524835"/>
                  <a:gd name="connsiteX4" fmla="*/ 0 w 52483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5" h="524835">
                    <a:moveTo>
                      <a:pt x="0" y="0"/>
                    </a:moveTo>
                    <a:lnTo>
                      <a:pt x="524835" y="0"/>
                    </a:lnTo>
                    <a:lnTo>
                      <a:pt x="52483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41910" tIns="41910" rIns="41910" bIns="41910" spcCol="1270" anchor="ctr"/>
              <a:lstStyle/>
              <a:p>
                <a:pPr algn="ctr" defTabSz="1466850" eaLnBrk="1" fontAlgn="auto" hangingPunct="1">
                  <a:lnSpc>
                    <a:spcPct val="90000"/>
                  </a:lnSpc>
                  <a:spcAft>
                    <a:spcPct val="35000"/>
                  </a:spcAft>
                  <a:defRPr/>
                </a:pPr>
                <a:endParaRPr lang="nl-BE" sz="3300">
                  <a:solidFill>
                    <a:srgbClr val="B9BAE5">
                      <a:hueOff val="0"/>
                      <a:satOff val="0"/>
                      <a:lumOff val="0"/>
                      <a:alphaOff val="0"/>
                    </a:srgbClr>
                  </a:solidFill>
                </a:endParaRPr>
              </a:p>
            </p:txBody>
          </p:sp>
          <p:sp>
            <p:nvSpPr>
              <p:cNvPr id="19" name="Vrije vorm 31">
                <a:extLst>
                  <a:ext uri="{FF2B5EF4-FFF2-40B4-BE49-F238E27FC236}">
                    <a16:creationId xmlns:a16="http://schemas.microsoft.com/office/drawing/2014/main" id="{50EA8C0E-19B7-42DF-8FAF-ABC3948648B0}"/>
                  </a:ext>
                </a:extLst>
              </p:cNvPr>
              <p:cNvSpPr/>
              <p:nvPr/>
            </p:nvSpPr>
            <p:spPr>
              <a:xfrm>
                <a:off x="5393045" y="4178065"/>
                <a:ext cx="735469" cy="524577"/>
              </a:xfrm>
              <a:custGeom>
                <a:avLst/>
                <a:gdLst>
                  <a:gd name="connsiteX0" fmla="*/ 0 w 735515"/>
                  <a:gd name="connsiteY0" fmla="*/ 0 h 524835"/>
                  <a:gd name="connsiteX1" fmla="*/ 735515 w 735515"/>
                  <a:gd name="connsiteY1" fmla="*/ 0 h 524835"/>
                  <a:gd name="connsiteX2" fmla="*/ 735515 w 735515"/>
                  <a:gd name="connsiteY2" fmla="*/ 524835 h 524835"/>
                  <a:gd name="connsiteX3" fmla="*/ 0 w 735515"/>
                  <a:gd name="connsiteY3" fmla="*/ 524835 h 524835"/>
                  <a:gd name="connsiteX4" fmla="*/ 0 w 73551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15" h="524835">
                    <a:moveTo>
                      <a:pt x="0" y="0"/>
                    </a:moveTo>
                    <a:lnTo>
                      <a:pt x="735515" y="0"/>
                    </a:lnTo>
                    <a:lnTo>
                      <a:pt x="73551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000" dirty="0">
                    <a:solidFill>
                      <a:srgbClr val="2E2F7C"/>
                    </a:solidFill>
                  </a:rPr>
                  <a:t>Rapport de la </a:t>
                </a:r>
                <a:r>
                  <a:rPr lang="nl-BE" sz="1000" dirty="0" err="1">
                    <a:solidFill>
                      <a:srgbClr val="2E2F7C"/>
                    </a:solidFill>
                  </a:rPr>
                  <a:t>police</a:t>
                </a:r>
                <a:r>
                  <a:rPr lang="nl-BE" sz="1000" dirty="0">
                    <a:solidFill>
                      <a:srgbClr val="2E2F7C"/>
                    </a:solidFill>
                  </a:rPr>
                  <a:t> </a:t>
                </a:r>
                <a:r>
                  <a:rPr lang="nl-BE" sz="1000" dirty="0" err="1">
                    <a:solidFill>
                      <a:srgbClr val="2E2F7C"/>
                    </a:solidFill>
                  </a:rPr>
                  <a:t>locale</a:t>
                </a:r>
                <a:r>
                  <a:rPr lang="nl-BE" sz="1000" dirty="0">
                    <a:solidFill>
                      <a:srgbClr val="2E2F7C"/>
                    </a:solidFill>
                  </a:rPr>
                  <a:t> (enquête de </a:t>
                </a:r>
                <a:r>
                  <a:rPr lang="nl-BE" sz="1000" dirty="0" err="1">
                    <a:solidFill>
                      <a:srgbClr val="2E2F7C"/>
                    </a:solidFill>
                  </a:rPr>
                  <a:t>moralité</a:t>
                </a:r>
                <a:r>
                  <a:rPr lang="nl-BE" sz="1000" dirty="0">
                    <a:solidFill>
                      <a:srgbClr val="2E2F7C"/>
                    </a:solidFill>
                  </a:rPr>
                  <a:t>)</a:t>
                </a:r>
              </a:p>
            </p:txBody>
          </p:sp>
        </p:grpSp>
      </p:grpSp>
      <p:grpSp>
        <p:nvGrpSpPr>
          <p:cNvPr id="30" name="Grouper 15">
            <a:extLst>
              <a:ext uri="{FF2B5EF4-FFF2-40B4-BE49-F238E27FC236}">
                <a16:creationId xmlns:a16="http://schemas.microsoft.com/office/drawing/2014/main" id="{03D398C3-ADB0-4CC2-9562-21BAA9473886}"/>
              </a:ext>
            </a:extLst>
          </p:cNvPr>
          <p:cNvGrpSpPr>
            <a:grpSpLocks/>
          </p:cNvGrpSpPr>
          <p:nvPr/>
        </p:nvGrpSpPr>
        <p:grpSpPr bwMode="auto">
          <a:xfrm>
            <a:off x="7843043" y="5050017"/>
            <a:ext cx="3639755" cy="831027"/>
            <a:chOff x="755576" y="5635848"/>
            <a:chExt cx="4320479" cy="830947"/>
          </a:xfrm>
        </p:grpSpPr>
        <p:grpSp>
          <p:nvGrpSpPr>
            <p:cNvPr id="31" name="Grouper 16">
              <a:extLst>
                <a:ext uri="{FF2B5EF4-FFF2-40B4-BE49-F238E27FC236}">
                  <a16:creationId xmlns:a16="http://schemas.microsoft.com/office/drawing/2014/main" id="{1883C07D-282D-4930-83B8-24889A56A33C}"/>
                </a:ext>
              </a:extLst>
            </p:cNvPr>
            <p:cNvGrpSpPr>
              <a:grpSpLocks/>
            </p:cNvGrpSpPr>
            <p:nvPr/>
          </p:nvGrpSpPr>
          <p:grpSpPr bwMode="auto">
            <a:xfrm>
              <a:off x="755576" y="5635848"/>
              <a:ext cx="2808312" cy="307777"/>
              <a:chOff x="755576" y="5635848"/>
              <a:chExt cx="2808312" cy="307777"/>
            </a:xfrm>
          </p:grpSpPr>
          <p:sp>
            <p:nvSpPr>
              <p:cNvPr id="35" name="PIJL-RECHTS 37">
                <a:extLst>
                  <a:ext uri="{FF2B5EF4-FFF2-40B4-BE49-F238E27FC236}">
                    <a16:creationId xmlns:a16="http://schemas.microsoft.com/office/drawing/2014/main" id="{3D18C20B-A9B5-4586-8757-C1AA9D285187}"/>
                  </a:ext>
                </a:extLst>
              </p:cNvPr>
              <p:cNvSpPr/>
              <p:nvPr/>
            </p:nvSpPr>
            <p:spPr>
              <a:xfrm rot="10800000">
                <a:off x="755576" y="5640610"/>
                <a:ext cx="576188" cy="287311"/>
              </a:xfrm>
              <a:prstGeom prst="rightArrow">
                <a:avLst/>
              </a:prstGeom>
              <a:solidFill>
                <a:srgbClr val="1D0485"/>
              </a:solidFill>
              <a:ln>
                <a:solidFill>
                  <a:srgbClr val="1D048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sz="1800">
                  <a:solidFill>
                    <a:srgbClr val="B9BAE5"/>
                  </a:solidFill>
                </a:endParaRPr>
              </a:p>
            </p:txBody>
          </p:sp>
          <p:sp>
            <p:nvSpPr>
              <p:cNvPr id="36" name="Tekstvak 39">
                <a:extLst>
                  <a:ext uri="{FF2B5EF4-FFF2-40B4-BE49-F238E27FC236}">
                    <a16:creationId xmlns:a16="http://schemas.microsoft.com/office/drawing/2014/main" id="{672B2A91-89B5-4D24-902A-96552AD28C55}"/>
                  </a:ext>
                </a:extLst>
              </p:cNvPr>
              <p:cNvSpPr txBox="1">
                <a:spLocks noChangeArrowheads="1"/>
              </p:cNvSpPr>
              <p:nvPr/>
            </p:nvSpPr>
            <p:spPr bwMode="auto">
              <a:xfrm>
                <a:off x="1335955" y="5635848"/>
                <a:ext cx="22279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nl-BE" altLang="nl-BE" sz="1400" dirty="0" err="1">
                    <a:solidFill>
                      <a:srgbClr val="2E2F7C"/>
                    </a:solidFill>
                    <a:latin typeface="TheSans TT B7 Bold"/>
                  </a:rPr>
                  <a:t>Épreuves</a:t>
                </a:r>
                <a:r>
                  <a:rPr lang="nl-BE" altLang="nl-BE" sz="1400" dirty="0">
                    <a:solidFill>
                      <a:srgbClr val="2E2F7C"/>
                    </a:solidFill>
                    <a:latin typeface="TheSans TT B7 Bold"/>
                  </a:rPr>
                  <a:t> de </a:t>
                </a:r>
                <a:r>
                  <a:rPr lang="nl-BE" altLang="nl-BE" sz="1400" dirty="0" err="1">
                    <a:solidFill>
                      <a:srgbClr val="2E2F7C"/>
                    </a:solidFill>
                    <a:latin typeface="TheSans TT B7 Bold"/>
                  </a:rPr>
                  <a:t>sélection</a:t>
                </a:r>
                <a:endParaRPr lang="nl-BE" altLang="nl-BE" sz="1400" dirty="0">
                  <a:solidFill>
                    <a:srgbClr val="2E2F7C"/>
                  </a:solidFill>
                  <a:latin typeface="TheSans TT B7 Bold"/>
                </a:endParaRPr>
              </a:p>
            </p:txBody>
          </p:sp>
        </p:grpSp>
        <p:grpSp>
          <p:nvGrpSpPr>
            <p:cNvPr id="32" name="Grouper 17">
              <a:extLst>
                <a:ext uri="{FF2B5EF4-FFF2-40B4-BE49-F238E27FC236}">
                  <a16:creationId xmlns:a16="http://schemas.microsoft.com/office/drawing/2014/main" id="{921EFE08-C321-4A1E-AB37-5A2F770A1D27}"/>
                </a:ext>
              </a:extLst>
            </p:cNvPr>
            <p:cNvGrpSpPr>
              <a:grpSpLocks/>
            </p:cNvGrpSpPr>
            <p:nvPr/>
          </p:nvGrpSpPr>
          <p:grpSpPr bwMode="auto">
            <a:xfrm>
              <a:off x="768629" y="5943624"/>
              <a:ext cx="4307426" cy="523171"/>
              <a:chOff x="768629" y="5943624"/>
              <a:chExt cx="4307426" cy="523171"/>
            </a:xfrm>
          </p:grpSpPr>
          <p:sp>
            <p:nvSpPr>
              <p:cNvPr id="33" name="PIJL-RECHTS 38">
                <a:extLst>
                  <a:ext uri="{FF2B5EF4-FFF2-40B4-BE49-F238E27FC236}">
                    <a16:creationId xmlns:a16="http://schemas.microsoft.com/office/drawing/2014/main" id="{77EDBA82-6D75-40BB-9579-C841E07BAA52}"/>
                  </a:ext>
                </a:extLst>
              </p:cNvPr>
              <p:cNvSpPr/>
              <p:nvPr/>
            </p:nvSpPr>
            <p:spPr>
              <a:xfrm rot="10800000">
                <a:off x="768629" y="6000938"/>
                <a:ext cx="576188" cy="236514"/>
              </a:xfrm>
              <a:prstGeom prst="rightArrow">
                <a:avLst/>
              </a:prstGeom>
              <a:solidFill>
                <a:srgbClr val="CD6604"/>
              </a:solidFill>
              <a:ln>
                <a:solidFill>
                  <a:srgbClr val="CD66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sz="1800">
                  <a:solidFill>
                    <a:srgbClr val="B9BAE5"/>
                  </a:solidFill>
                </a:endParaRPr>
              </a:p>
            </p:txBody>
          </p:sp>
          <p:sp>
            <p:nvSpPr>
              <p:cNvPr id="34" name="Tekstvak 40">
                <a:extLst>
                  <a:ext uri="{FF2B5EF4-FFF2-40B4-BE49-F238E27FC236}">
                    <a16:creationId xmlns:a16="http://schemas.microsoft.com/office/drawing/2014/main" id="{59BE8BF9-CAC6-40F8-8608-DFF5B284307F}"/>
                  </a:ext>
                </a:extLst>
              </p:cNvPr>
              <p:cNvSpPr txBox="1">
                <a:spLocks noChangeArrowheads="1"/>
              </p:cNvSpPr>
              <p:nvPr/>
            </p:nvSpPr>
            <p:spPr bwMode="auto">
              <a:xfrm>
                <a:off x="1335956" y="5943624"/>
                <a:ext cx="3740099" cy="523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nl-BE" altLang="nl-BE" sz="1400" dirty="0" err="1">
                    <a:solidFill>
                      <a:srgbClr val="2E2F7C"/>
                    </a:solidFill>
                    <a:latin typeface="TheSans TT B7 Bold"/>
                  </a:rPr>
                  <a:t>Évaluation</a:t>
                </a:r>
                <a:r>
                  <a:rPr lang="nl-BE" altLang="nl-BE" sz="1400" dirty="0">
                    <a:solidFill>
                      <a:srgbClr val="2E2F7C"/>
                    </a:solidFill>
                    <a:latin typeface="TheSans TT B7 Bold"/>
                  </a:rPr>
                  <a:t> de la conduite </a:t>
                </a:r>
                <a:r>
                  <a:rPr lang="nl-BE" altLang="nl-BE" sz="1400" dirty="0" err="1">
                    <a:solidFill>
                      <a:srgbClr val="2E2F7C"/>
                    </a:solidFill>
                    <a:latin typeface="TheSans TT B7 Bold"/>
                  </a:rPr>
                  <a:t>irréprochable</a:t>
                </a:r>
                <a:r>
                  <a:rPr lang="nl-BE" altLang="nl-BE" sz="1400" dirty="0">
                    <a:solidFill>
                      <a:srgbClr val="2E2F7C"/>
                    </a:solidFill>
                    <a:latin typeface="TheSans TT B7 Bold"/>
                  </a:rPr>
                  <a:t> (</a:t>
                </a:r>
                <a:r>
                  <a:rPr lang="nl-BE" altLang="nl-BE" sz="1400" dirty="0" err="1">
                    <a:solidFill>
                      <a:srgbClr val="2E2F7C"/>
                    </a:solidFill>
                    <a:latin typeface="TheSans TT B7 Bold"/>
                  </a:rPr>
                  <a:t>commission</a:t>
                </a:r>
                <a:r>
                  <a:rPr lang="nl-BE" altLang="nl-BE" sz="1400" dirty="0">
                    <a:solidFill>
                      <a:srgbClr val="2E2F7C"/>
                    </a:solidFill>
                    <a:latin typeface="TheSans TT B7 Bold"/>
                  </a:rPr>
                  <a:t> de </a:t>
                </a:r>
                <a:r>
                  <a:rPr lang="nl-BE" altLang="nl-BE" sz="1400" dirty="0" err="1">
                    <a:solidFill>
                      <a:srgbClr val="2E2F7C"/>
                    </a:solidFill>
                    <a:latin typeface="TheSans TT B7 Bold"/>
                  </a:rPr>
                  <a:t>moralité</a:t>
                </a:r>
                <a:r>
                  <a:rPr lang="nl-BE" altLang="nl-BE" sz="1400" dirty="0">
                    <a:solidFill>
                      <a:srgbClr val="2E2F7C"/>
                    </a:solidFill>
                    <a:latin typeface="TheSans TT B7 Bold"/>
                  </a:rPr>
                  <a:t>)</a:t>
                </a:r>
              </a:p>
            </p:txBody>
          </p:sp>
        </p:grpSp>
      </p:grpSp>
      <p:sp>
        <p:nvSpPr>
          <p:cNvPr id="37" name="Draaiende pijl 20">
            <a:extLst>
              <a:ext uri="{FF2B5EF4-FFF2-40B4-BE49-F238E27FC236}">
                <a16:creationId xmlns:a16="http://schemas.microsoft.com/office/drawing/2014/main" id="{DB155043-F7E4-4EB6-ADA8-EE67D7F4E380}"/>
              </a:ext>
            </a:extLst>
          </p:cNvPr>
          <p:cNvSpPr/>
          <p:nvPr/>
        </p:nvSpPr>
        <p:spPr bwMode="auto">
          <a:xfrm rot="1140851">
            <a:off x="2766897" y="1413482"/>
            <a:ext cx="3016406" cy="3730321"/>
          </a:xfrm>
          <a:prstGeom prst="circularArrow">
            <a:avLst>
              <a:gd name="adj1" fmla="val 2939"/>
              <a:gd name="adj2" fmla="val 478909"/>
              <a:gd name="adj3" fmla="val 21463746"/>
              <a:gd name="adj4" fmla="val 20787258"/>
              <a:gd name="adj5" fmla="val 3566"/>
            </a:avLst>
          </a:prstGeom>
          <a:solidFill>
            <a:srgbClr val="CD6604"/>
          </a:solidFill>
          <a:ln>
            <a:solidFill>
              <a:srgbClr val="CD6604"/>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9" name="Draaiende pijl 26">
            <a:extLst>
              <a:ext uri="{FF2B5EF4-FFF2-40B4-BE49-F238E27FC236}">
                <a16:creationId xmlns:a16="http://schemas.microsoft.com/office/drawing/2014/main" id="{664EBB44-3C5F-4BC3-9BD3-AAEC6EF81D69}"/>
              </a:ext>
            </a:extLst>
          </p:cNvPr>
          <p:cNvSpPr/>
          <p:nvPr/>
        </p:nvSpPr>
        <p:spPr bwMode="auto">
          <a:xfrm rot="19569468">
            <a:off x="2427046" y="1291356"/>
            <a:ext cx="3533738" cy="3730321"/>
          </a:xfrm>
          <a:prstGeom prst="circularArrow">
            <a:avLst>
              <a:gd name="adj1" fmla="val 2939"/>
              <a:gd name="adj2" fmla="val 179860"/>
              <a:gd name="adj3" fmla="val 6948414"/>
              <a:gd name="adj4" fmla="val 6033843"/>
              <a:gd name="adj5" fmla="val 3200"/>
            </a:avLst>
          </a:prstGeom>
          <a:solidFill>
            <a:srgbClr val="CD6604"/>
          </a:solidFill>
          <a:ln>
            <a:solidFill>
              <a:srgbClr val="CD6604"/>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 name="ZoneTexte 2">
            <a:extLst>
              <a:ext uri="{FF2B5EF4-FFF2-40B4-BE49-F238E27FC236}">
                <a16:creationId xmlns:a16="http://schemas.microsoft.com/office/drawing/2014/main" id="{FE46E74D-E63C-493C-9B9A-D6C590B20B8F}"/>
              </a:ext>
            </a:extLst>
          </p:cNvPr>
          <p:cNvSpPr txBox="1"/>
          <p:nvPr/>
        </p:nvSpPr>
        <p:spPr>
          <a:xfrm>
            <a:off x="1020112" y="1294777"/>
            <a:ext cx="2926380" cy="861774"/>
          </a:xfrm>
          <a:prstGeom prst="rect">
            <a:avLst/>
          </a:prstGeom>
          <a:noFill/>
        </p:spPr>
        <p:txBody>
          <a:bodyPr wrap="square" rtlCol="0">
            <a:spAutoFit/>
          </a:bodyPr>
          <a:lstStyle/>
          <a:p>
            <a:r>
              <a:rPr lang="fr-FR" sz="1600" dirty="0">
                <a:solidFill>
                  <a:srgbClr val="2E2F7C"/>
                </a:solidFill>
                <a:latin typeface="TheSans TT B7 Bold"/>
              </a:rPr>
              <a:t>Prise de</a:t>
            </a:r>
            <a:r>
              <a:rPr lang="fr-FR" dirty="0"/>
              <a:t> </a:t>
            </a:r>
            <a:r>
              <a:rPr lang="fr-FR" sz="1600" dirty="0">
                <a:solidFill>
                  <a:srgbClr val="2E2F7C"/>
                </a:solidFill>
                <a:latin typeface="TheSans TT B7 Bold"/>
              </a:rPr>
              <a:t>décision finale tant pour la personnalité que la moralité =&gt; réserve de recrutement</a:t>
            </a:r>
            <a:endParaRPr lang="fr-BE" sz="1600" dirty="0">
              <a:solidFill>
                <a:srgbClr val="2E2F7C"/>
              </a:solidFill>
              <a:latin typeface="TheSans TT B7 Bold"/>
            </a:endParaRPr>
          </a:p>
        </p:txBody>
      </p:sp>
      <p:sp>
        <p:nvSpPr>
          <p:cNvPr id="40" name="Draaiende pijl 26">
            <a:extLst>
              <a:ext uri="{FF2B5EF4-FFF2-40B4-BE49-F238E27FC236}">
                <a16:creationId xmlns:a16="http://schemas.microsoft.com/office/drawing/2014/main" id="{B599AAB4-D407-46C4-AEEA-69FA417DF655}"/>
              </a:ext>
            </a:extLst>
          </p:cNvPr>
          <p:cNvSpPr/>
          <p:nvPr/>
        </p:nvSpPr>
        <p:spPr bwMode="auto">
          <a:xfrm rot="4335430">
            <a:off x="1699363" y="1537237"/>
            <a:ext cx="3533738" cy="3364762"/>
          </a:xfrm>
          <a:prstGeom prst="circularArrow">
            <a:avLst>
              <a:gd name="adj1" fmla="val 2939"/>
              <a:gd name="adj2" fmla="val 1124036"/>
              <a:gd name="adj3" fmla="val 6948414"/>
              <a:gd name="adj4" fmla="val 1397276"/>
              <a:gd name="adj5" fmla="val 3200"/>
            </a:avLst>
          </a:prstGeom>
          <a:solidFill>
            <a:srgbClr val="CD6604"/>
          </a:solidFill>
          <a:ln>
            <a:solidFill>
              <a:srgbClr val="CD6604"/>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42" name="Draaiende pijl 20">
            <a:extLst>
              <a:ext uri="{FF2B5EF4-FFF2-40B4-BE49-F238E27FC236}">
                <a16:creationId xmlns:a16="http://schemas.microsoft.com/office/drawing/2014/main" id="{98E416C0-76DA-46DE-9217-BD0BDA8EA13D}"/>
              </a:ext>
            </a:extLst>
          </p:cNvPr>
          <p:cNvSpPr/>
          <p:nvPr/>
        </p:nvSpPr>
        <p:spPr bwMode="auto">
          <a:xfrm rot="21345627">
            <a:off x="2811210" y="905774"/>
            <a:ext cx="3016406" cy="3730321"/>
          </a:xfrm>
          <a:prstGeom prst="circularArrow">
            <a:avLst>
              <a:gd name="adj1" fmla="val 2939"/>
              <a:gd name="adj2" fmla="val 478909"/>
              <a:gd name="adj3" fmla="val 21463746"/>
              <a:gd name="adj4" fmla="val 20787258"/>
              <a:gd name="adj5" fmla="val 3566"/>
            </a:avLst>
          </a:prstGeom>
          <a:solidFill>
            <a:srgbClr val="CD6604"/>
          </a:solidFill>
          <a:ln>
            <a:solidFill>
              <a:srgbClr val="CD6604"/>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44" name="Vrije vorm 19">
            <a:extLst>
              <a:ext uri="{FF2B5EF4-FFF2-40B4-BE49-F238E27FC236}">
                <a16:creationId xmlns:a16="http://schemas.microsoft.com/office/drawing/2014/main" id="{96E2D1F5-2522-4946-8E8B-D387E62F2F6B}"/>
              </a:ext>
            </a:extLst>
          </p:cNvPr>
          <p:cNvSpPr/>
          <p:nvPr/>
        </p:nvSpPr>
        <p:spPr bwMode="auto">
          <a:xfrm>
            <a:off x="4883144" y="2772824"/>
            <a:ext cx="1209093" cy="630025"/>
          </a:xfrm>
          <a:custGeom>
            <a:avLst/>
            <a:gdLst>
              <a:gd name="connsiteX0" fmla="*/ 0 w 735509"/>
              <a:gd name="connsiteY0" fmla="*/ 0 h 524835"/>
              <a:gd name="connsiteX1" fmla="*/ 735509 w 735509"/>
              <a:gd name="connsiteY1" fmla="*/ 0 h 524835"/>
              <a:gd name="connsiteX2" fmla="*/ 735509 w 735509"/>
              <a:gd name="connsiteY2" fmla="*/ 524835 h 524835"/>
              <a:gd name="connsiteX3" fmla="*/ 0 w 735509"/>
              <a:gd name="connsiteY3" fmla="*/ 524835 h 524835"/>
              <a:gd name="connsiteX4" fmla="*/ 0 w 735509"/>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09" h="524835">
                <a:moveTo>
                  <a:pt x="0" y="0"/>
                </a:moveTo>
                <a:lnTo>
                  <a:pt x="735509" y="0"/>
                </a:lnTo>
                <a:lnTo>
                  <a:pt x="735509"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000" dirty="0" err="1">
                <a:solidFill>
                  <a:srgbClr val="2E2F7C"/>
                </a:solidFill>
              </a:rPr>
              <a:t>Consultation</a:t>
            </a:r>
            <a:r>
              <a:rPr lang="nl-BE" sz="1000" dirty="0">
                <a:solidFill>
                  <a:srgbClr val="2E2F7C"/>
                </a:solidFill>
              </a:rPr>
              <a:t> de la </a:t>
            </a:r>
            <a:r>
              <a:rPr lang="nl-BE" sz="1000" dirty="0" err="1">
                <a:solidFill>
                  <a:srgbClr val="2E2F7C"/>
                </a:solidFill>
              </a:rPr>
              <a:t>banque</a:t>
            </a:r>
            <a:r>
              <a:rPr lang="nl-BE" sz="1000" dirty="0">
                <a:solidFill>
                  <a:srgbClr val="2E2F7C"/>
                </a:solidFill>
              </a:rPr>
              <a:t> de </a:t>
            </a:r>
            <a:r>
              <a:rPr lang="nl-BE" sz="1000" dirty="0" err="1">
                <a:solidFill>
                  <a:srgbClr val="2E2F7C"/>
                </a:solidFill>
              </a:rPr>
              <a:t>données</a:t>
            </a:r>
            <a:endParaRPr lang="nl-BE" sz="1000" dirty="0">
              <a:solidFill>
                <a:srgbClr val="2E2F7C"/>
              </a:solidFill>
            </a:endParaRPr>
          </a:p>
        </p:txBody>
      </p:sp>
      <p:sp>
        <p:nvSpPr>
          <p:cNvPr id="45" name="Oval 37">
            <a:extLst>
              <a:ext uri="{FF2B5EF4-FFF2-40B4-BE49-F238E27FC236}">
                <a16:creationId xmlns:a16="http://schemas.microsoft.com/office/drawing/2014/main" id="{6EA9D56B-61F2-4ACF-A4D0-AB925B9FCBF2}"/>
              </a:ext>
            </a:extLst>
          </p:cNvPr>
          <p:cNvSpPr/>
          <p:nvPr/>
        </p:nvSpPr>
        <p:spPr>
          <a:xfrm>
            <a:off x="5089060" y="1138831"/>
            <a:ext cx="2071318" cy="487321"/>
          </a:xfrm>
          <a:prstGeom prst="ellipse">
            <a:avLst/>
          </a:prstGeom>
          <a:noFill/>
          <a:ln w="19050">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nl-BE"/>
          </a:p>
        </p:txBody>
      </p:sp>
      <p:sp>
        <p:nvSpPr>
          <p:cNvPr id="46" name="Oval 37">
            <a:extLst>
              <a:ext uri="{FF2B5EF4-FFF2-40B4-BE49-F238E27FC236}">
                <a16:creationId xmlns:a16="http://schemas.microsoft.com/office/drawing/2014/main" id="{7C4DE95C-D1C0-42B0-935E-576A44CA0000}"/>
              </a:ext>
            </a:extLst>
          </p:cNvPr>
          <p:cNvSpPr/>
          <p:nvPr/>
        </p:nvSpPr>
        <p:spPr>
          <a:xfrm>
            <a:off x="4687488" y="1718826"/>
            <a:ext cx="1418924" cy="689160"/>
          </a:xfrm>
          <a:prstGeom prst="ellipse">
            <a:avLst/>
          </a:prstGeom>
          <a:noFill/>
          <a:ln w="19050">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765221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441A3-AE66-4D05-B578-4A1333B6F11D}"/>
              </a:ext>
            </a:extLst>
          </p:cNvPr>
          <p:cNvSpPr>
            <a:spLocks noGrp="1"/>
          </p:cNvSpPr>
          <p:nvPr>
            <p:ph type="title"/>
          </p:nvPr>
        </p:nvSpPr>
        <p:spPr/>
        <p:txBody>
          <a:bodyPr/>
          <a:lstStyle/>
          <a:p>
            <a:pPr algn="l"/>
            <a:r>
              <a:rPr lang="nl-BE" sz="4300" cap="small" dirty="0" err="1">
                <a:solidFill>
                  <a:srgbClr val="002060"/>
                </a:solidFill>
              </a:rPr>
              <a:t>Commission</a:t>
            </a:r>
            <a:r>
              <a:rPr lang="nl-BE" sz="4300" cap="small" dirty="0">
                <a:solidFill>
                  <a:srgbClr val="002060"/>
                </a:solidFill>
              </a:rPr>
              <a:t> de </a:t>
            </a:r>
            <a:r>
              <a:rPr lang="nl-BE" sz="4300" cap="small" dirty="0" err="1">
                <a:solidFill>
                  <a:srgbClr val="002060"/>
                </a:solidFill>
              </a:rPr>
              <a:t>moralite</a:t>
            </a:r>
            <a:r>
              <a:rPr lang="nl-BE" sz="4300" cap="small" dirty="0">
                <a:solidFill>
                  <a:srgbClr val="002060"/>
                </a:solidFill>
              </a:rPr>
              <a:t> : </a:t>
            </a:r>
            <a:r>
              <a:rPr lang="nl-BE" sz="4300" cap="small" dirty="0" err="1">
                <a:solidFill>
                  <a:srgbClr val="002060"/>
                </a:solidFill>
              </a:rPr>
              <a:t>décision</a:t>
            </a:r>
            <a:r>
              <a:rPr lang="nl-BE" sz="4300" cap="small" dirty="0">
                <a:solidFill>
                  <a:srgbClr val="002060"/>
                </a:solidFill>
              </a:rPr>
              <a:t> </a:t>
            </a:r>
            <a:r>
              <a:rPr lang="nl-BE" sz="4300" cap="small" dirty="0" err="1">
                <a:solidFill>
                  <a:srgbClr val="002060"/>
                </a:solidFill>
              </a:rPr>
              <a:t>sur</a:t>
            </a:r>
            <a:r>
              <a:rPr lang="nl-BE" sz="4300" cap="small" dirty="0">
                <a:solidFill>
                  <a:srgbClr val="002060"/>
                </a:solidFill>
              </a:rPr>
              <a:t> la </a:t>
            </a:r>
            <a:r>
              <a:rPr lang="nl-BE" sz="4300" cap="small" dirty="0" err="1">
                <a:solidFill>
                  <a:srgbClr val="002060"/>
                </a:solidFill>
              </a:rPr>
              <a:t>moralité</a:t>
            </a:r>
            <a:endParaRPr lang="nl-BE" sz="4300" dirty="0"/>
          </a:p>
        </p:txBody>
      </p:sp>
      <p:sp>
        <p:nvSpPr>
          <p:cNvPr id="3" name="Content Placeholder 2">
            <a:extLst>
              <a:ext uri="{FF2B5EF4-FFF2-40B4-BE49-F238E27FC236}">
                <a16:creationId xmlns:a16="http://schemas.microsoft.com/office/drawing/2014/main" id="{69AB3936-AA3E-4F9F-AF24-F0AE54D55E12}"/>
              </a:ext>
            </a:extLst>
          </p:cNvPr>
          <p:cNvSpPr>
            <a:spLocks noGrp="1"/>
          </p:cNvSpPr>
          <p:nvPr>
            <p:ph idx="1"/>
          </p:nvPr>
        </p:nvSpPr>
        <p:spPr>
          <a:xfrm>
            <a:off x="609599" y="1166018"/>
            <a:ext cx="11168744" cy="4525963"/>
          </a:xfrm>
        </p:spPr>
        <p:txBody>
          <a:bodyPr/>
          <a:lstStyle/>
          <a:p>
            <a:pPr marL="457200" lvl="1" indent="0">
              <a:buNone/>
            </a:pPr>
            <a:endParaRPr lang="nl-BE" i="1" cap="small" dirty="0">
              <a:solidFill>
                <a:srgbClr val="002060"/>
              </a:solidFill>
            </a:endParaRPr>
          </a:p>
          <a:p>
            <a:pPr>
              <a:buFont typeface="Wingdings" panose="05000000000000000000" pitchFamily="2" charset="2"/>
              <a:buChar char="Ø"/>
            </a:pPr>
            <a:r>
              <a:rPr lang="nl-BE" sz="2800" cap="small" dirty="0" err="1">
                <a:solidFill>
                  <a:srgbClr val="002060"/>
                </a:solidFill>
                <a:latin typeface="+mj-lt"/>
                <a:ea typeface="+mj-ea"/>
                <a:cs typeface="+mj-cs"/>
              </a:rPr>
              <a:t>Composition</a:t>
            </a:r>
            <a:r>
              <a:rPr lang="nl-BE" sz="2800" cap="small" dirty="0">
                <a:solidFill>
                  <a:srgbClr val="002060"/>
                </a:solidFill>
                <a:latin typeface="+mj-lt"/>
                <a:ea typeface="+mj-ea"/>
                <a:cs typeface="+mj-cs"/>
              </a:rPr>
              <a:t> : </a:t>
            </a:r>
          </a:p>
          <a:p>
            <a:pPr lvl="1"/>
            <a:r>
              <a:rPr lang="fr-BE" sz="2400" i="1" cap="small" dirty="0">
                <a:solidFill>
                  <a:srgbClr val="002060"/>
                </a:solidFill>
                <a:latin typeface="+mj-lt"/>
                <a:ea typeface="+mj-ea"/>
                <a:cs typeface="+mj-cs"/>
              </a:rPr>
              <a:t>Un membre du personnel de la Police locale</a:t>
            </a:r>
          </a:p>
          <a:p>
            <a:pPr lvl="1"/>
            <a:r>
              <a:rPr lang="fr-BE" sz="2400" i="1" cap="small" dirty="0">
                <a:solidFill>
                  <a:srgbClr val="002060"/>
                </a:solidFill>
                <a:latin typeface="+mj-lt"/>
                <a:ea typeface="+mj-ea"/>
                <a:cs typeface="+mj-cs"/>
              </a:rPr>
              <a:t>Un membre du personnel de la police fédérale</a:t>
            </a:r>
          </a:p>
          <a:p>
            <a:pPr lvl="1"/>
            <a:r>
              <a:rPr lang="fr-BE" sz="2400" i="1" cap="small" dirty="0">
                <a:solidFill>
                  <a:srgbClr val="002060"/>
                </a:solidFill>
                <a:latin typeface="+mj-lt"/>
                <a:ea typeface="+mj-ea"/>
                <a:cs typeface="+mj-cs"/>
              </a:rPr>
              <a:t>Le chef du service Recrutement et Sélection ou un membre qu’il désigne</a:t>
            </a:r>
            <a:endParaRPr lang="nl-BE" sz="2400" i="1" cap="small" dirty="0">
              <a:solidFill>
                <a:srgbClr val="002060"/>
              </a:solidFill>
            </a:endParaRPr>
          </a:p>
          <a:p>
            <a:pPr>
              <a:buFont typeface="Wingdings" panose="05000000000000000000" pitchFamily="2" charset="2"/>
              <a:buChar char="Ø"/>
            </a:pPr>
            <a:endParaRPr lang="nl-BE" sz="2800" cap="small" dirty="0">
              <a:solidFill>
                <a:srgbClr val="002060"/>
              </a:solidFill>
              <a:latin typeface="+mj-lt"/>
              <a:ea typeface="+mj-ea"/>
              <a:cs typeface="+mj-cs"/>
            </a:endParaRPr>
          </a:p>
          <a:p>
            <a:pPr>
              <a:buFont typeface="Wingdings" panose="05000000000000000000" pitchFamily="2" charset="2"/>
              <a:buChar char="Ø"/>
            </a:pPr>
            <a:r>
              <a:rPr lang="nl-BE" sz="2800" cap="small" dirty="0">
                <a:solidFill>
                  <a:srgbClr val="002060"/>
                </a:solidFill>
                <a:latin typeface="+mj-lt"/>
                <a:ea typeface="+mj-ea"/>
                <a:cs typeface="+mj-cs"/>
              </a:rPr>
              <a:t>But : </a:t>
            </a:r>
            <a:r>
              <a:rPr lang="fr-BE" sz="2800" cap="small" dirty="0">
                <a:solidFill>
                  <a:srgbClr val="002060"/>
                </a:solidFill>
                <a:latin typeface="+mj-lt"/>
                <a:ea typeface="+mj-ea"/>
                <a:cs typeface="+mj-cs"/>
              </a:rPr>
              <a:t>s’assurer de la conduite irréprochable du candidat</a:t>
            </a:r>
          </a:p>
          <a:p>
            <a:pPr marL="0" indent="0">
              <a:buNone/>
            </a:pPr>
            <a:endParaRPr lang="fr-BE" sz="2800" cap="small" dirty="0">
              <a:solidFill>
                <a:srgbClr val="002060"/>
              </a:solidFill>
              <a:latin typeface="+mj-lt"/>
              <a:ea typeface="+mj-ea"/>
              <a:cs typeface="+mj-cs"/>
            </a:endParaRPr>
          </a:p>
          <a:p>
            <a:pPr marL="0" indent="0">
              <a:buNone/>
            </a:pPr>
            <a:r>
              <a:rPr lang="fr-BE" sz="2800" cap="small" dirty="0">
                <a:solidFill>
                  <a:srgbClr val="002060"/>
                </a:solidFill>
                <a:latin typeface="+mj-lt"/>
                <a:ea typeface="+mj-ea"/>
                <a:cs typeface="+mj-cs"/>
              </a:rPr>
              <a:t>Elle peut prendre une décision à tout moment dans le processus de sélection</a:t>
            </a:r>
          </a:p>
          <a:p>
            <a:pPr>
              <a:buFont typeface="Wingdings" panose="05000000000000000000" pitchFamily="2" charset="2"/>
              <a:buChar char="Ø"/>
            </a:pPr>
            <a:endParaRPr lang="fr-BE" sz="2800" cap="small" dirty="0">
              <a:solidFill>
                <a:srgbClr val="002060"/>
              </a:solidFill>
              <a:latin typeface="+mj-lt"/>
              <a:ea typeface="+mj-ea"/>
              <a:cs typeface="+mj-cs"/>
            </a:endParaRPr>
          </a:p>
          <a:p>
            <a:pPr>
              <a:buFont typeface="Wingdings" panose="05000000000000000000" pitchFamily="2" charset="2"/>
              <a:buChar char="Ø"/>
            </a:pPr>
            <a:endParaRPr lang="fr-BE" sz="2800" cap="small" dirty="0">
              <a:solidFill>
                <a:srgbClr val="002060"/>
              </a:solidFill>
              <a:latin typeface="+mj-lt"/>
              <a:ea typeface="+mj-ea"/>
              <a:cs typeface="+mj-cs"/>
            </a:endParaRPr>
          </a:p>
          <a:p>
            <a:pPr marL="0" indent="0">
              <a:buNone/>
            </a:pPr>
            <a:r>
              <a:rPr lang="fr-BE" sz="2800" cap="small" dirty="0">
                <a:solidFill>
                  <a:srgbClr val="002060"/>
                </a:solidFill>
                <a:latin typeface="+mj-lt"/>
                <a:ea typeface="+mj-ea"/>
                <a:cs typeface="+mj-cs"/>
              </a:rPr>
              <a:t> </a:t>
            </a:r>
            <a:endParaRPr lang="nl-BE" sz="2800" cap="small" dirty="0">
              <a:solidFill>
                <a:srgbClr val="002060"/>
              </a:solidFill>
              <a:latin typeface="+mj-lt"/>
              <a:ea typeface="+mj-ea"/>
              <a:cs typeface="+mj-cs"/>
            </a:endParaRPr>
          </a:p>
        </p:txBody>
      </p:sp>
    </p:spTree>
    <p:extLst>
      <p:ext uri="{BB962C8B-B14F-4D97-AF65-F5344CB8AC3E}">
        <p14:creationId xmlns:p14="http://schemas.microsoft.com/office/powerpoint/2010/main" val="2997962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F8FE892-080F-46A5-91E3-82298DD35B23}"/>
              </a:ext>
            </a:extLst>
          </p:cNvPr>
          <p:cNvSpPr>
            <a:spLocks noGrp="1"/>
          </p:cNvSpPr>
          <p:nvPr>
            <p:ph idx="1"/>
          </p:nvPr>
        </p:nvSpPr>
        <p:spPr>
          <a:xfrm>
            <a:off x="609599" y="622192"/>
            <a:ext cx="10972801" cy="4525963"/>
          </a:xfrm>
        </p:spPr>
        <p:txBody>
          <a:bodyPr/>
          <a:lstStyle/>
          <a:p>
            <a:pPr marL="0" indent="0">
              <a:buNone/>
            </a:pPr>
            <a:r>
              <a:rPr lang="fr-BE" sz="4000" cap="small" dirty="0">
                <a:solidFill>
                  <a:srgbClr val="002060"/>
                </a:solidFill>
                <a:latin typeface="+mj-lt"/>
                <a:ea typeface="+mj-ea"/>
                <a:cs typeface="+mj-cs"/>
              </a:rPr>
              <a:t>Pour être versé dans </a:t>
            </a:r>
            <a:r>
              <a:rPr lang="fr-BE" sz="4000" u="sng" cap="small" dirty="0">
                <a:solidFill>
                  <a:srgbClr val="002060"/>
                </a:solidFill>
                <a:latin typeface="+mj-lt"/>
                <a:ea typeface="+mj-ea"/>
                <a:cs typeface="+mj-cs"/>
              </a:rPr>
              <a:t>la réserve de recrutement</a:t>
            </a:r>
            <a:r>
              <a:rPr lang="fr-BE" sz="4000" cap="small" dirty="0">
                <a:solidFill>
                  <a:srgbClr val="002060"/>
                </a:solidFill>
                <a:latin typeface="+mj-lt"/>
                <a:ea typeface="+mj-ea"/>
                <a:cs typeface="+mj-cs"/>
              </a:rPr>
              <a:t>, le candidat doit être déclaré APTE </a:t>
            </a:r>
          </a:p>
          <a:p>
            <a:pPr marL="0" indent="0">
              <a:buNone/>
            </a:pPr>
            <a:endParaRPr lang="fr-BE" sz="1000" cap="small" dirty="0">
              <a:solidFill>
                <a:srgbClr val="002060"/>
              </a:solidFill>
              <a:latin typeface="+mj-lt"/>
              <a:ea typeface="+mj-ea"/>
              <a:cs typeface="+mj-cs"/>
            </a:endParaRPr>
          </a:p>
          <a:p>
            <a:r>
              <a:rPr lang="fr-BE" sz="4000" cap="small" dirty="0">
                <a:solidFill>
                  <a:srgbClr val="002060"/>
                </a:solidFill>
                <a:latin typeface="+mj-lt"/>
                <a:ea typeface="+mj-ea"/>
                <a:cs typeface="+mj-cs"/>
              </a:rPr>
              <a:t>à la commission de délibération </a:t>
            </a:r>
          </a:p>
          <a:p>
            <a:pPr marL="0" indent="0">
              <a:buNone/>
            </a:pPr>
            <a:endParaRPr lang="fr-BE" sz="800" cap="small" dirty="0">
              <a:solidFill>
                <a:srgbClr val="002060"/>
              </a:solidFill>
              <a:latin typeface="+mj-lt"/>
              <a:ea typeface="+mj-ea"/>
              <a:cs typeface="+mj-cs"/>
            </a:endParaRPr>
          </a:p>
          <a:p>
            <a:pPr marL="0" indent="0">
              <a:buNone/>
            </a:pPr>
            <a:r>
              <a:rPr lang="fr-BE" sz="4000" cap="small" dirty="0">
                <a:solidFill>
                  <a:srgbClr val="002060"/>
                </a:solidFill>
                <a:latin typeface="+mj-lt"/>
                <a:ea typeface="+mj-ea"/>
                <a:cs typeface="+mj-cs"/>
              </a:rPr>
              <a:t>ET</a:t>
            </a:r>
          </a:p>
          <a:p>
            <a:pPr marL="0" indent="0">
              <a:buNone/>
            </a:pPr>
            <a:endParaRPr lang="fr-BE" sz="800" cap="small" dirty="0">
              <a:solidFill>
                <a:srgbClr val="002060"/>
              </a:solidFill>
              <a:latin typeface="+mj-lt"/>
              <a:ea typeface="+mj-ea"/>
              <a:cs typeface="+mj-cs"/>
            </a:endParaRPr>
          </a:p>
          <a:p>
            <a:r>
              <a:rPr lang="fr-BE" sz="4000" cap="small" dirty="0">
                <a:solidFill>
                  <a:srgbClr val="002060"/>
                </a:solidFill>
                <a:latin typeface="+mj-lt"/>
                <a:ea typeface="+mj-ea"/>
                <a:cs typeface="+mj-cs"/>
              </a:rPr>
              <a:t>à la commission de moralité</a:t>
            </a:r>
          </a:p>
          <a:p>
            <a:endParaRPr lang="fr-BE" dirty="0"/>
          </a:p>
        </p:txBody>
      </p:sp>
    </p:spTree>
    <p:extLst>
      <p:ext uri="{BB962C8B-B14F-4D97-AF65-F5344CB8AC3E}">
        <p14:creationId xmlns:p14="http://schemas.microsoft.com/office/powerpoint/2010/main" val="3825905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441A3-AE66-4D05-B578-4A1333B6F11D}"/>
              </a:ext>
            </a:extLst>
          </p:cNvPr>
          <p:cNvSpPr>
            <a:spLocks noGrp="1"/>
          </p:cNvSpPr>
          <p:nvPr>
            <p:ph type="title"/>
          </p:nvPr>
        </p:nvSpPr>
        <p:spPr/>
        <p:txBody>
          <a:bodyPr/>
          <a:lstStyle/>
          <a:p>
            <a:pPr algn="l"/>
            <a:r>
              <a:rPr lang="nl-BE" cap="small" dirty="0">
                <a:solidFill>
                  <a:srgbClr val="002060"/>
                </a:solidFill>
              </a:rPr>
              <a:t>Réserve de </a:t>
            </a:r>
            <a:r>
              <a:rPr lang="nl-BE" cap="small" dirty="0" err="1">
                <a:solidFill>
                  <a:srgbClr val="002060"/>
                </a:solidFill>
              </a:rPr>
              <a:t>recrutement</a:t>
            </a:r>
            <a:endParaRPr lang="nl-BE" cap="small" dirty="0">
              <a:solidFill>
                <a:srgbClr val="002060"/>
              </a:solidFill>
            </a:endParaRPr>
          </a:p>
        </p:txBody>
      </p:sp>
      <p:sp>
        <p:nvSpPr>
          <p:cNvPr id="3" name="Content Placeholder 2">
            <a:extLst>
              <a:ext uri="{FF2B5EF4-FFF2-40B4-BE49-F238E27FC236}">
                <a16:creationId xmlns:a16="http://schemas.microsoft.com/office/drawing/2014/main" id="{69AB3936-AA3E-4F9F-AF24-F0AE54D55E12}"/>
              </a:ext>
            </a:extLst>
          </p:cNvPr>
          <p:cNvSpPr>
            <a:spLocks noGrp="1"/>
          </p:cNvSpPr>
          <p:nvPr>
            <p:ph idx="1"/>
          </p:nvPr>
        </p:nvSpPr>
        <p:spPr>
          <a:xfrm>
            <a:off x="609599" y="1318418"/>
            <a:ext cx="11168744" cy="4525963"/>
          </a:xfrm>
        </p:spPr>
        <p:txBody>
          <a:bodyPr/>
          <a:lstStyle/>
          <a:p>
            <a:pPr>
              <a:buFont typeface="Wingdings" panose="05000000000000000000" pitchFamily="2" charset="2"/>
              <a:buChar char="Ø"/>
            </a:pPr>
            <a:r>
              <a:rPr lang="nl-BE" sz="2800" cap="small" dirty="0">
                <a:solidFill>
                  <a:srgbClr val="002060"/>
                </a:solidFill>
                <a:latin typeface="+mj-lt"/>
                <a:ea typeface="+mj-ea"/>
                <a:cs typeface="+mj-cs"/>
              </a:rPr>
              <a:t>Les </a:t>
            </a:r>
            <a:r>
              <a:rPr lang="nl-BE" sz="2800" cap="small" dirty="0" err="1">
                <a:solidFill>
                  <a:srgbClr val="002060"/>
                </a:solidFill>
                <a:latin typeface="+mj-lt"/>
                <a:ea typeface="+mj-ea"/>
                <a:cs typeface="+mj-cs"/>
              </a:rPr>
              <a:t>lauréats</a:t>
            </a:r>
            <a:r>
              <a:rPr lang="nl-BE" sz="2800" cap="small" dirty="0">
                <a:solidFill>
                  <a:srgbClr val="002060"/>
                </a:solidFill>
                <a:latin typeface="+mj-lt"/>
                <a:ea typeface="+mj-ea"/>
                <a:cs typeface="+mj-cs"/>
              </a:rPr>
              <a:t> des </a:t>
            </a:r>
            <a:r>
              <a:rPr lang="nl-BE" sz="2800" cap="small" dirty="0" err="1">
                <a:solidFill>
                  <a:srgbClr val="002060"/>
                </a:solidFill>
                <a:latin typeface="+mj-lt"/>
                <a:ea typeface="+mj-ea"/>
                <a:cs typeface="+mj-cs"/>
              </a:rPr>
              <a:t>épreuves</a:t>
            </a:r>
            <a:r>
              <a:rPr lang="nl-BE" sz="2800" cap="small" dirty="0">
                <a:solidFill>
                  <a:srgbClr val="002060"/>
                </a:solidFill>
                <a:latin typeface="+mj-lt"/>
                <a:ea typeface="+mj-ea"/>
                <a:cs typeface="+mj-cs"/>
              </a:rPr>
              <a:t> de </a:t>
            </a:r>
            <a:r>
              <a:rPr lang="nl-BE" sz="2800" cap="small" dirty="0" err="1">
                <a:solidFill>
                  <a:srgbClr val="002060"/>
                </a:solidFill>
                <a:latin typeface="+mj-lt"/>
                <a:ea typeface="+mj-ea"/>
                <a:cs typeface="+mj-cs"/>
              </a:rPr>
              <a:t>sélection</a:t>
            </a:r>
            <a:r>
              <a:rPr lang="nl-BE" sz="2800" cap="small" dirty="0">
                <a:solidFill>
                  <a:srgbClr val="002060"/>
                </a:solidFill>
                <a:latin typeface="+mj-lt"/>
                <a:ea typeface="+mj-ea"/>
                <a:cs typeface="+mj-cs"/>
              </a:rPr>
              <a:t> pour INPP </a:t>
            </a:r>
            <a:r>
              <a:rPr lang="nl-BE" sz="2800" cap="small" dirty="0" err="1">
                <a:solidFill>
                  <a:srgbClr val="002060"/>
                </a:solidFill>
                <a:latin typeface="+mj-lt"/>
                <a:ea typeface="+mj-ea"/>
                <a:cs typeface="+mj-cs"/>
              </a:rPr>
              <a:t>Spéc</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sont</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insérés</a:t>
            </a:r>
            <a:r>
              <a:rPr lang="nl-BE" sz="2800" cap="small" dirty="0">
                <a:solidFill>
                  <a:srgbClr val="002060"/>
                </a:solidFill>
                <a:latin typeface="+mj-lt"/>
                <a:ea typeface="+mj-ea"/>
                <a:cs typeface="+mj-cs"/>
              </a:rPr>
              <a:t> dans </a:t>
            </a:r>
            <a:r>
              <a:rPr lang="nl-BE" sz="2800" cap="small" dirty="0" err="1">
                <a:solidFill>
                  <a:srgbClr val="002060"/>
                </a:solidFill>
                <a:latin typeface="+mj-lt"/>
                <a:ea typeface="+mj-ea"/>
                <a:cs typeface="+mj-cs"/>
              </a:rPr>
              <a:t>une</a:t>
            </a:r>
            <a:r>
              <a:rPr lang="nl-BE" sz="2800" cap="small" dirty="0">
                <a:solidFill>
                  <a:srgbClr val="002060"/>
                </a:solidFill>
                <a:latin typeface="+mj-lt"/>
                <a:ea typeface="+mj-ea"/>
                <a:cs typeface="+mj-cs"/>
              </a:rPr>
              <a:t> réserve de </a:t>
            </a:r>
            <a:r>
              <a:rPr lang="nl-BE" sz="2800" cap="small" dirty="0" err="1">
                <a:solidFill>
                  <a:srgbClr val="002060"/>
                </a:solidFill>
                <a:latin typeface="+mj-lt"/>
                <a:ea typeface="+mj-ea"/>
                <a:cs typeface="+mj-cs"/>
              </a:rPr>
              <a:t>recrutement</a:t>
            </a:r>
            <a:r>
              <a:rPr lang="nl-BE" sz="2800" cap="small" dirty="0">
                <a:solidFill>
                  <a:srgbClr val="002060"/>
                </a:solidFill>
                <a:latin typeface="+mj-lt"/>
                <a:ea typeface="+mj-ea"/>
                <a:cs typeface="+mj-cs"/>
              </a:rPr>
              <a:t>.</a:t>
            </a:r>
          </a:p>
          <a:p>
            <a:pPr>
              <a:buFont typeface="Wingdings" panose="05000000000000000000" pitchFamily="2" charset="2"/>
              <a:buChar char="Ø"/>
            </a:pPr>
            <a:r>
              <a:rPr lang="nl-BE" sz="2800" cap="small" dirty="0" err="1">
                <a:solidFill>
                  <a:srgbClr val="002060"/>
                </a:solidFill>
                <a:latin typeface="+mj-lt"/>
                <a:ea typeface="+mj-ea"/>
                <a:cs typeface="+mj-cs"/>
              </a:rPr>
              <a:t>Durée</a:t>
            </a:r>
            <a:r>
              <a:rPr lang="nl-BE" sz="2800" cap="small" dirty="0">
                <a:solidFill>
                  <a:srgbClr val="002060"/>
                </a:solidFill>
                <a:latin typeface="+mj-lt"/>
                <a:ea typeface="+mj-ea"/>
                <a:cs typeface="+mj-cs"/>
              </a:rPr>
              <a:t> de </a:t>
            </a:r>
            <a:r>
              <a:rPr lang="nl-BE" sz="2800" cap="small" dirty="0" err="1">
                <a:solidFill>
                  <a:srgbClr val="002060"/>
                </a:solidFill>
                <a:latin typeface="+mj-lt"/>
                <a:ea typeface="+mj-ea"/>
                <a:cs typeface="+mj-cs"/>
              </a:rPr>
              <a:t>validité</a:t>
            </a:r>
            <a:r>
              <a:rPr lang="nl-BE" sz="2800" cap="small" dirty="0">
                <a:solidFill>
                  <a:srgbClr val="002060"/>
                </a:solidFill>
                <a:latin typeface="+mj-lt"/>
                <a:ea typeface="+mj-ea"/>
                <a:cs typeface="+mj-cs"/>
              </a:rPr>
              <a:t>: 2 </a:t>
            </a:r>
            <a:r>
              <a:rPr lang="nl-BE" sz="2800" cap="small" dirty="0" err="1">
                <a:solidFill>
                  <a:srgbClr val="002060"/>
                </a:solidFill>
                <a:latin typeface="+mj-lt"/>
                <a:ea typeface="+mj-ea"/>
                <a:cs typeface="+mj-cs"/>
              </a:rPr>
              <a:t>ans</a:t>
            </a:r>
            <a:r>
              <a:rPr lang="nl-BE" sz="2800" cap="small" dirty="0">
                <a:solidFill>
                  <a:srgbClr val="002060"/>
                </a:solidFill>
                <a:latin typeface="+mj-lt"/>
                <a:ea typeface="+mj-ea"/>
                <a:cs typeface="+mj-cs"/>
              </a:rPr>
              <a:t>.</a:t>
            </a:r>
          </a:p>
          <a:p>
            <a:pPr>
              <a:buFont typeface="Wingdings" panose="05000000000000000000" pitchFamily="2" charset="2"/>
              <a:buChar char="Ø"/>
            </a:pPr>
            <a:r>
              <a:rPr lang="nl-BE" sz="2800" cap="small" dirty="0">
                <a:solidFill>
                  <a:srgbClr val="002060"/>
                </a:solidFill>
                <a:latin typeface="+mj-lt"/>
                <a:ea typeface="+mj-ea"/>
                <a:cs typeface="+mj-cs"/>
              </a:rPr>
              <a:t>Les </a:t>
            </a:r>
            <a:r>
              <a:rPr lang="nl-BE" sz="2800" cap="small" dirty="0" err="1">
                <a:solidFill>
                  <a:srgbClr val="002060"/>
                </a:solidFill>
                <a:latin typeface="+mj-lt"/>
                <a:ea typeface="+mj-ea"/>
                <a:cs typeface="+mj-cs"/>
              </a:rPr>
              <a:t>lauréats</a:t>
            </a:r>
            <a:r>
              <a:rPr lang="nl-BE" sz="2800" cap="small" dirty="0">
                <a:solidFill>
                  <a:srgbClr val="002060"/>
                </a:solidFill>
                <a:latin typeface="+mj-lt"/>
                <a:ea typeface="+mj-ea"/>
                <a:cs typeface="+mj-cs"/>
              </a:rPr>
              <a:t> ont à </a:t>
            </a:r>
            <a:r>
              <a:rPr lang="nl-BE" sz="2800" cap="small" dirty="0" err="1">
                <a:solidFill>
                  <a:srgbClr val="002060"/>
                </a:solidFill>
                <a:latin typeface="+mj-lt"/>
                <a:ea typeface="+mj-ea"/>
                <a:cs typeface="+mj-cs"/>
              </a:rPr>
              <a:t>postuler</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aux</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offres</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disponibles</a:t>
            </a:r>
            <a:r>
              <a:rPr lang="nl-BE" sz="2800" cap="small" dirty="0">
                <a:solidFill>
                  <a:srgbClr val="002060"/>
                </a:solidFill>
                <a:latin typeface="+mj-lt"/>
                <a:ea typeface="+mj-ea"/>
                <a:cs typeface="+mj-cs"/>
              </a:rPr>
              <a:t> et </a:t>
            </a:r>
            <a:r>
              <a:rPr lang="nl-BE" sz="2800" cap="small" dirty="0" err="1">
                <a:solidFill>
                  <a:srgbClr val="002060"/>
                </a:solidFill>
                <a:latin typeface="+mj-lt"/>
                <a:ea typeface="+mj-ea"/>
                <a:cs typeface="+mj-cs"/>
              </a:rPr>
              <a:t>seront</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sélectionnés</a:t>
            </a:r>
            <a:r>
              <a:rPr lang="nl-BE" sz="2800" cap="small" dirty="0">
                <a:solidFill>
                  <a:srgbClr val="002060"/>
                </a:solidFill>
                <a:latin typeface="+mj-lt"/>
                <a:ea typeface="+mj-ea"/>
                <a:cs typeface="+mj-cs"/>
              </a:rPr>
              <a:t> par les autorités </a:t>
            </a:r>
            <a:r>
              <a:rPr lang="nl-BE" sz="2800" cap="small" dirty="0" err="1">
                <a:solidFill>
                  <a:srgbClr val="002060"/>
                </a:solidFill>
                <a:latin typeface="+mj-lt"/>
                <a:ea typeface="+mj-ea"/>
                <a:cs typeface="+mj-cs"/>
              </a:rPr>
              <a:t>compétentes</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sur</a:t>
            </a:r>
            <a:r>
              <a:rPr lang="nl-BE" sz="2800" cap="small" dirty="0">
                <a:solidFill>
                  <a:srgbClr val="002060"/>
                </a:solidFill>
                <a:latin typeface="+mj-lt"/>
                <a:ea typeface="+mj-ea"/>
                <a:cs typeface="+mj-cs"/>
              </a:rPr>
              <a:t> base </a:t>
            </a:r>
            <a:r>
              <a:rPr lang="nl-BE" sz="2800" cap="small" dirty="0" err="1">
                <a:solidFill>
                  <a:srgbClr val="002060"/>
                </a:solidFill>
                <a:latin typeface="+mj-lt"/>
                <a:ea typeface="+mj-ea"/>
                <a:cs typeface="+mj-cs"/>
              </a:rPr>
              <a:t>d’un</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entretien</a:t>
            </a:r>
            <a:r>
              <a:rPr lang="nl-BE" sz="2800" cap="small" dirty="0">
                <a:solidFill>
                  <a:srgbClr val="002060"/>
                </a:solidFill>
                <a:latin typeface="+mj-lt"/>
                <a:ea typeface="+mj-ea"/>
                <a:cs typeface="+mj-cs"/>
              </a:rPr>
              <a:t> de </a:t>
            </a:r>
            <a:r>
              <a:rPr lang="nl-BE" sz="2800" cap="small" dirty="0" err="1">
                <a:solidFill>
                  <a:srgbClr val="002060"/>
                </a:solidFill>
                <a:latin typeface="+mj-lt"/>
                <a:ea typeface="+mj-ea"/>
                <a:cs typeface="+mj-cs"/>
              </a:rPr>
              <a:t>solliciation</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Une</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fois</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recrutés</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ils</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seront</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affectés</a:t>
            </a:r>
            <a:r>
              <a:rPr lang="nl-BE" sz="2800" cap="small" dirty="0">
                <a:solidFill>
                  <a:srgbClr val="002060"/>
                </a:solidFill>
                <a:latin typeface="+mj-lt"/>
                <a:ea typeface="+mj-ea"/>
                <a:cs typeface="+mj-cs"/>
              </a:rPr>
              <a:t> à </a:t>
            </a:r>
            <a:r>
              <a:rPr lang="nl-BE" sz="2800" cap="small" dirty="0" err="1">
                <a:solidFill>
                  <a:srgbClr val="002060"/>
                </a:solidFill>
                <a:latin typeface="+mj-lt"/>
                <a:ea typeface="+mj-ea"/>
                <a:cs typeface="+mj-cs"/>
              </a:rPr>
              <a:t>l’Académie</a:t>
            </a:r>
            <a:r>
              <a:rPr lang="nl-BE" sz="2800" cap="small" dirty="0">
                <a:solidFill>
                  <a:srgbClr val="002060"/>
                </a:solidFill>
                <a:latin typeface="+mj-lt"/>
                <a:ea typeface="+mj-ea"/>
                <a:cs typeface="+mj-cs"/>
              </a:rPr>
              <a:t> Nationale de </a:t>
            </a:r>
            <a:r>
              <a:rPr lang="nl-BE" sz="2800" cap="small" dirty="0" err="1">
                <a:solidFill>
                  <a:srgbClr val="002060"/>
                </a:solidFill>
                <a:latin typeface="+mj-lt"/>
                <a:ea typeface="+mj-ea"/>
                <a:cs typeface="+mj-cs"/>
              </a:rPr>
              <a:t>Police</a:t>
            </a:r>
            <a:r>
              <a:rPr lang="nl-BE" sz="2800" cap="small" dirty="0">
                <a:solidFill>
                  <a:srgbClr val="002060"/>
                </a:solidFill>
                <a:latin typeface="+mj-lt"/>
                <a:ea typeface="+mj-ea"/>
                <a:cs typeface="+mj-cs"/>
              </a:rPr>
              <a:t> à Bruxelles.</a:t>
            </a:r>
          </a:p>
          <a:p>
            <a:pPr>
              <a:buFont typeface="Wingdings" panose="05000000000000000000" pitchFamily="2" charset="2"/>
              <a:buChar char="Ø"/>
            </a:pPr>
            <a:r>
              <a:rPr lang="nl-BE" sz="2800" cap="small" dirty="0">
                <a:solidFill>
                  <a:srgbClr val="002060"/>
                </a:solidFill>
                <a:latin typeface="+mj-lt"/>
                <a:ea typeface="+mj-ea"/>
                <a:cs typeface="+mj-cs"/>
              </a:rPr>
              <a:t>Les </a:t>
            </a:r>
            <a:r>
              <a:rPr lang="nl-BE" sz="2800" cap="small" dirty="0" err="1">
                <a:solidFill>
                  <a:srgbClr val="002060"/>
                </a:solidFill>
                <a:latin typeface="+mj-lt"/>
                <a:ea typeface="+mj-ea"/>
                <a:cs typeface="+mj-cs"/>
              </a:rPr>
              <a:t>offres</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seront</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diffusées</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sur</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Jobpol</a:t>
            </a:r>
            <a:r>
              <a:rPr lang="nl-BE" sz="2800" cap="small" dirty="0">
                <a:solidFill>
                  <a:srgbClr val="002060"/>
                </a:solidFill>
                <a:latin typeface="+mj-lt"/>
                <a:ea typeface="+mj-ea"/>
                <a:cs typeface="+mj-cs"/>
              </a:rPr>
              <a:t>.</a:t>
            </a:r>
          </a:p>
          <a:p>
            <a:pPr>
              <a:buFont typeface="Wingdings" panose="05000000000000000000" pitchFamily="2" charset="2"/>
              <a:buChar char="Ø"/>
            </a:pPr>
            <a:r>
              <a:rPr lang="nl-BE" sz="2800" cap="small" dirty="0">
                <a:solidFill>
                  <a:srgbClr val="002060"/>
                </a:solidFill>
                <a:latin typeface="+mj-lt"/>
                <a:ea typeface="+mj-ea"/>
                <a:cs typeface="+mj-cs"/>
              </a:rPr>
              <a:t>Formation: </a:t>
            </a:r>
            <a:r>
              <a:rPr lang="nl-BE" sz="2800" cap="small" dirty="0" err="1">
                <a:solidFill>
                  <a:srgbClr val="002060"/>
                </a:solidFill>
                <a:latin typeface="+mj-lt"/>
                <a:ea typeface="+mj-ea"/>
                <a:cs typeface="+mj-cs"/>
              </a:rPr>
              <a:t>commence</a:t>
            </a:r>
            <a:r>
              <a:rPr lang="nl-BE" sz="2800" cap="small" dirty="0">
                <a:solidFill>
                  <a:srgbClr val="002060"/>
                </a:solidFill>
                <a:latin typeface="+mj-lt"/>
                <a:ea typeface="+mj-ea"/>
                <a:cs typeface="+mj-cs"/>
              </a:rPr>
              <a:t> en </a:t>
            </a:r>
            <a:r>
              <a:rPr lang="nl-BE" sz="2800" cap="small" dirty="0" err="1">
                <a:solidFill>
                  <a:srgbClr val="002060"/>
                </a:solidFill>
                <a:latin typeface="+mj-lt"/>
                <a:ea typeface="+mj-ea"/>
                <a:cs typeface="+mj-cs"/>
              </a:rPr>
              <a:t>octobre</a:t>
            </a:r>
            <a:r>
              <a:rPr lang="nl-BE" sz="2800" cap="small" dirty="0">
                <a:solidFill>
                  <a:srgbClr val="002060"/>
                </a:solidFill>
                <a:latin typeface="+mj-lt"/>
                <a:ea typeface="+mj-ea"/>
                <a:cs typeface="+mj-cs"/>
              </a:rPr>
              <a:t> 2023 </a:t>
            </a:r>
            <a:r>
              <a:rPr lang="nl-BE" sz="2800" cap="small">
                <a:solidFill>
                  <a:srgbClr val="002060"/>
                </a:solidFill>
                <a:latin typeface="+mj-lt"/>
                <a:ea typeface="+mj-ea"/>
                <a:cs typeface="+mj-cs"/>
              </a:rPr>
              <a:t>et en </a:t>
            </a:r>
            <a:r>
              <a:rPr lang="nl-BE" sz="2800" cap="small" dirty="0">
                <a:solidFill>
                  <a:srgbClr val="002060"/>
                </a:solidFill>
                <a:latin typeface="+mj-lt"/>
                <a:ea typeface="+mj-ea"/>
                <a:cs typeface="+mj-cs"/>
              </a:rPr>
              <a:t>mars 2024</a:t>
            </a:r>
          </a:p>
          <a:p>
            <a:pPr>
              <a:buFont typeface="Wingdings" panose="05000000000000000000" pitchFamily="2" charset="2"/>
              <a:buChar char="Ø"/>
            </a:pPr>
            <a:r>
              <a:rPr lang="nl-BE" sz="2800" cap="small" dirty="0">
                <a:solidFill>
                  <a:srgbClr val="002060"/>
                </a:solidFill>
                <a:latin typeface="+mj-lt"/>
                <a:ea typeface="+mj-ea"/>
                <a:cs typeface="+mj-cs"/>
              </a:rPr>
              <a:t>Examen </a:t>
            </a:r>
            <a:r>
              <a:rPr lang="nl-BE" sz="2800" cap="small" dirty="0" err="1">
                <a:solidFill>
                  <a:srgbClr val="002060"/>
                </a:solidFill>
                <a:latin typeface="+mj-lt"/>
                <a:ea typeface="+mj-ea"/>
                <a:cs typeface="+mj-cs"/>
              </a:rPr>
              <a:t>médical</a:t>
            </a:r>
            <a:r>
              <a:rPr lang="nl-BE" sz="2800" cap="small" dirty="0">
                <a:solidFill>
                  <a:srgbClr val="002060"/>
                </a:solidFill>
                <a:latin typeface="+mj-lt"/>
                <a:ea typeface="+mj-ea"/>
                <a:cs typeface="+mj-cs"/>
              </a:rPr>
              <a:t> de </a:t>
            </a:r>
            <a:r>
              <a:rPr lang="nl-BE" sz="2800" cap="small" dirty="0" err="1">
                <a:solidFill>
                  <a:srgbClr val="002060"/>
                </a:solidFill>
                <a:latin typeface="+mj-lt"/>
                <a:ea typeface="+mj-ea"/>
                <a:cs typeface="+mj-cs"/>
              </a:rPr>
              <a:t>contrôle</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avant</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l’entrée</a:t>
            </a:r>
            <a:r>
              <a:rPr lang="nl-BE" sz="2800" cap="small" dirty="0">
                <a:solidFill>
                  <a:srgbClr val="002060"/>
                </a:solidFill>
                <a:latin typeface="+mj-lt"/>
                <a:ea typeface="+mj-ea"/>
                <a:cs typeface="+mj-cs"/>
              </a:rPr>
              <a:t> en </a:t>
            </a:r>
            <a:r>
              <a:rPr lang="nl-BE" sz="2800" cap="small" dirty="0" err="1">
                <a:solidFill>
                  <a:srgbClr val="002060"/>
                </a:solidFill>
                <a:latin typeface="+mj-lt"/>
                <a:ea typeface="+mj-ea"/>
                <a:cs typeface="+mj-cs"/>
              </a:rPr>
              <a:t>formation</a:t>
            </a:r>
            <a:r>
              <a:rPr lang="nl-BE" sz="2800" cap="small" dirty="0">
                <a:solidFill>
                  <a:srgbClr val="002060"/>
                </a:solidFill>
                <a:latin typeface="+mj-lt"/>
                <a:ea typeface="+mj-ea"/>
                <a:cs typeface="+mj-cs"/>
              </a:rPr>
              <a:t>.</a:t>
            </a:r>
          </a:p>
          <a:p>
            <a:pPr marL="0" indent="0" eaLnBrk="0" hangingPunct="0">
              <a:spcBef>
                <a:spcPct val="50000"/>
              </a:spcBef>
              <a:buNone/>
            </a:pPr>
            <a:endParaRPr lang="fr-BE" sz="2000" dirty="0">
              <a:solidFill>
                <a:srgbClr val="002060"/>
              </a:solidFill>
              <a:latin typeface="Times New Roman" panose="02020603050405020304" pitchFamily="18" charset="0"/>
              <a:ea typeface="ＭＳ Ｐゴシック" pitchFamily="34" charset="-128"/>
              <a:cs typeface="Times New Roman" panose="02020603050405020304" pitchFamily="18" charset="0"/>
              <a:sym typeface="Monotype Sorts"/>
            </a:endParaRPr>
          </a:p>
          <a:p>
            <a:pPr>
              <a:buFont typeface="Wingdings" panose="05000000000000000000" pitchFamily="2" charset="2"/>
              <a:buChar char="Ø"/>
            </a:pPr>
            <a:endParaRPr lang="nl-BE" sz="2800" cap="small" dirty="0">
              <a:solidFill>
                <a:srgbClr val="002060"/>
              </a:solidFill>
              <a:latin typeface="+mj-lt"/>
              <a:ea typeface="+mj-ea"/>
              <a:cs typeface="+mj-cs"/>
            </a:endParaRPr>
          </a:p>
        </p:txBody>
      </p:sp>
    </p:spTree>
    <p:extLst>
      <p:ext uri="{BB962C8B-B14F-4D97-AF65-F5344CB8AC3E}">
        <p14:creationId xmlns:p14="http://schemas.microsoft.com/office/powerpoint/2010/main" val="106813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A989C-180A-463C-B161-0D6B186231C1}"/>
              </a:ext>
            </a:extLst>
          </p:cNvPr>
          <p:cNvSpPr>
            <a:spLocks noGrp="1"/>
          </p:cNvSpPr>
          <p:nvPr>
            <p:ph type="title"/>
          </p:nvPr>
        </p:nvSpPr>
        <p:spPr/>
        <p:txBody>
          <a:bodyPr/>
          <a:lstStyle/>
          <a:p>
            <a:pPr algn="l"/>
            <a:r>
              <a:rPr lang="nl-BE" cap="small" dirty="0" err="1">
                <a:solidFill>
                  <a:srgbClr val="002060"/>
                </a:solidFill>
              </a:rPr>
              <a:t>Comment</a:t>
            </a:r>
            <a:r>
              <a:rPr lang="nl-BE" cap="small" dirty="0">
                <a:solidFill>
                  <a:srgbClr val="002060"/>
                </a:solidFill>
              </a:rPr>
              <a:t> se </a:t>
            </a:r>
            <a:r>
              <a:rPr lang="nl-BE" cap="small" dirty="0" err="1">
                <a:solidFill>
                  <a:srgbClr val="002060"/>
                </a:solidFill>
              </a:rPr>
              <a:t>préparer</a:t>
            </a:r>
            <a:r>
              <a:rPr lang="nl-BE" cap="small" dirty="0">
                <a:solidFill>
                  <a:srgbClr val="002060"/>
                </a:solidFill>
              </a:rPr>
              <a:t> ?</a:t>
            </a:r>
            <a:endParaRPr lang="nl-BE" dirty="0"/>
          </a:p>
        </p:txBody>
      </p:sp>
      <p:sp>
        <p:nvSpPr>
          <p:cNvPr id="3" name="Content Placeholder 2">
            <a:extLst>
              <a:ext uri="{FF2B5EF4-FFF2-40B4-BE49-F238E27FC236}">
                <a16:creationId xmlns:a16="http://schemas.microsoft.com/office/drawing/2014/main" id="{42D55E22-D02B-40A1-900E-E4949E098FDD}"/>
              </a:ext>
            </a:extLst>
          </p:cNvPr>
          <p:cNvSpPr>
            <a:spLocks noGrp="1"/>
          </p:cNvSpPr>
          <p:nvPr>
            <p:ph idx="1"/>
          </p:nvPr>
        </p:nvSpPr>
        <p:spPr/>
        <p:txBody>
          <a:bodyPr/>
          <a:lstStyle/>
          <a:p>
            <a:pPr>
              <a:buFont typeface="Wingdings" panose="05000000000000000000" pitchFamily="2" charset="2"/>
              <a:buChar char="Ø"/>
            </a:pP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Épreuve</a:t>
            </a:r>
            <a:r>
              <a:rPr lang="nl-BE" sz="2800" cap="small" dirty="0">
                <a:solidFill>
                  <a:srgbClr val="002060"/>
                </a:solidFill>
                <a:latin typeface="+mj-lt"/>
                <a:ea typeface="+mj-ea"/>
                <a:cs typeface="+mj-cs"/>
              </a:rPr>
              <a:t> de </a:t>
            </a:r>
            <a:r>
              <a:rPr lang="nl-BE" sz="2800" cap="small" dirty="0" err="1">
                <a:solidFill>
                  <a:srgbClr val="002060"/>
                </a:solidFill>
                <a:latin typeface="+mj-lt"/>
                <a:ea typeface="+mj-ea"/>
                <a:cs typeface="+mj-cs"/>
              </a:rPr>
              <a:t>personnalité</a:t>
            </a:r>
            <a:r>
              <a:rPr lang="nl-BE" sz="2800" cap="small" dirty="0">
                <a:solidFill>
                  <a:srgbClr val="002060"/>
                </a:solidFill>
                <a:latin typeface="+mj-lt"/>
                <a:ea typeface="+mj-ea"/>
                <a:cs typeface="+mj-cs"/>
              </a:rPr>
              <a:t> : </a:t>
            </a:r>
          </a:p>
          <a:p>
            <a:pPr marL="0" indent="0">
              <a:buNone/>
            </a:pPr>
            <a:r>
              <a:rPr lang="nl-BE" sz="2800" cap="small" dirty="0">
                <a:solidFill>
                  <a:srgbClr val="002060"/>
                </a:solidFill>
                <a:latin typeface="+mj-lt"/>
                <a:ea typeface="+mj-ea"/>
                <a:cs typeface="+mj-cs"/>
              </a:rPr>
              <a:t>	- </a:t>
            </a:r>
            <a:r>
              <a:rPr lang="nl-BE" sz="2800" cap="small" dirty="0" err="1">
                <a:solidFill>
                  <a:srgbClr val="002060"/>
                </a:solidFill>
                <a:latin typeface="+mj-lt"/>
                <a:ea typeface="+mj-ea"/>
                <a:cs typeface="+mj-cs"/>
              </a:rPr>
              <a:t>Modèle</a:t>
            </a:r>
            <a:r>
              <a:rPr lang="nl-BE" sz="2800" cap="small" dirty="0">
                <a:solidFill>
                  <a:srgbClr val="002060"/>
                </a:solidFill>
                <a:latin typeface="+mj-lt"/>
                <a:ea typeface="+mj-ea"/>
                <a:cs typeface="+mj-cs"/>
              </a:rPr>
              <a:t> de </a:t>
            </a:r>
            <a:r>
              <a:rPr lang="nl-BE" sz="2800" cap="small" dirty="0" err="1">
                <a:solidFill>
                  <a:srgbClr val="002060"/>
                </a:solidFill>
                <a:latin typeface="+mj-lt"/>
                <a:ea typeface="+mj-ea"/>
                <a:cs typeface="+mj-cs"/>
              </a:rPr>
              <a:t>compétences</a:t>
            </a:r>
            <a:r>
              <a:rPr lang="nl-BE" sz="2800" cap="small" dirty="0">
                <a:solidFill>
                  <a:srgbClr val="002060"/>
                </a:solidFill>
                <a:latin typeface="+mj-lt"/>
                <a:ea typeface="+mj-ea"/>
                <a:cs typeface="+mj-cs"/>
              </a:rPr>
              <a:t> et </a:t>
            </a:r>
            <a:r>
              <a:rPr lang="nl-BE" sz="2800" cap="small" dirty="0" err="1">
                <a:solidFill>
                  <a:srgbClr val="002060"/>
                </a:solidFill>
                <a:latin typeface="+mj-lt"/>
                <a:ea typeface="+mj-ea"/>
                <a:cs typeface="+mj-cs"/>
              </a:rPr>
              <a:t>règlement</a:t>
            </a:r>
            <a:r>
              <a:rPr lang="nl-BE" sz="2800" cap="small" dirty="0">
                <a:solidFill>
                  <a:srgbClr val="002060"/>
                </a:solidFill>
                <a:latin typeface="+mj-lt"/>
                <a:ea typeface="+mj-ea"/>
                <a:cs typeface="+mj-cs"/>
              </a:rPr>
              <a:t> de </a:t>
            </a:r>
            <a:r>
              <a:rPr lang="nl-BE" sz="2800" cap="small" dirty="0" err="1">
                <a:solidFill>
                  <a:srgbClr val="002060"/>
                </a:solidFill>
                <a:latin typeface="+mj-lt"/>
                <a:ea typeface="+mj-ea"/>
                <a:cs typeface="+mj-cs"/>
              </a:rPr>
              <a:t>sélection</a:t>
            </a:r>
            <a:r>
              <a:rPr lang="nl-BE" sz="2800" cap="small" dirty="0">
                <a:solidFill>
                  <a:srgbClr val="002060"/>
                </a:solidFill>
                <a:latin typeface="+mj-lt"/>
                <a:ea typeface="+mj-ea"/>
                <a:cs typeface="+mj-cs"/>
              </a:rPr>
              <a:t> (</a:t>
            </a:r>
            <a:r>
              <a:rPr lang="nl-BE" sz="2800" cap="small" dirty="0">
                <a:solidFill>
                  <a:srgbClr val="002060"/>
                </a:solidFill>
                <a:latin typeface="+mj-lt"/>
                <a:ea typeface="+mj-ea"/>
                <a:cs typeface="+mj-cs"/>
                <a:hlinkClick r:id="rId3"/>
              </a:rPr>
              <a:t>www.jobpol.be</a:t>
            </a:r>
            <a:r>
              <a:rPr lang="nl-BE" sz="2800" cap="small" dirty="0">
                <a:solidFill>
                  <a:srgbClr val="002060"/>
                </a:solidFill>
                <a:latin typeface="+mj-lt"/>
                <a:ea typeface="+mj-ea"/>
                <a:cs typeface="+mj-cs"/>
              </a:rPr>
              <a:t>)  </a:t>
            </a:r>
          </a:p>
          <a:p>
            <a:pPr marL="0" indent="0">
              <a:buNone/>
            </a:pPr>
            <a:r>
              <a:rPr lang="nl-BE" sz="2800" cap="small" dirty="0">
                <a:solidFill>
                  <a:srgbClr val="002060"/>
                </a:solidFill>
                <a:latin typeface="+mj-lt"/>
                <a:ea typeface="+mj-ea"/>
                <a:cs typeface="+mj-cs"/>
              </a:rPr>
              <a:t>	- </a:t>
            </a:r>
            <a:r>
              <a:rPr lang="fr-BE" sz="2800" cap="small" dirty="0">
                <a:solidFill>
                  <a:srgbClr val="002060"/>
                </a:solidFill>
                <a:latin typeface="+mj-lt"/>
                <a:ea typeface="+mj-ea"/>
                <a:cs typeface="+mj-cs"/>
              </a:rPr>
              <a:t>Effectuez les recherches nécessaires au sujet de la police </a:t>
            </a:r>
            <a:r>
              <a:rPr lang="nl-BE" sz="2800" cap="small" dirty="0">
                <a:solidFill>
                  <a:srgbClr val="002060"/>
                </a:solidFill>
                <a:latin typeface="+mj-lt"/>
                <a:ea typeface="+mj-ea"/>
                <a:cs typeface="+mj-cs"/>
              </a:rPr>
              <a:t>(sites </a:t>
            </a:r>
            <a:r>
              <a:rPr lang="nl-BE" sz="2800" cap="small" dirty="0" err="1">
                <a:solidFill>
                  <a:srgbClr val="002060"/>
                </a:solidFill>
                <a:latin typeface="+mj-lt"/>
                <a:ea typeface="+mj-ea"/>
                <a:cs typeface="+mj-cs"/>
              </a:rPr>
              <a:t>tels</a:t>
            </a:r>
            <a:r>
              <a:rPr lang="nl-BE" sz="2800" cap="small" dirty="0">
                <a:solidFill>
                  <a:srgbClr val="002060"/>
                </a:solidFill>
                <a:latin typeface="+mj-lt"/>
                <a:ea typeface="+mj-ea"/>
                <a:cs typeface="+mj-cs"/>
              </a:rPr>
              <a:t> que 		</a:t>
            </a:r>
            <a:r>
              <a:rPr lang="nl-BE" sz="2800" cap="small" dirty="0">
                <a:solidFill>
                  <a:srgbClr val="002060"/>
                </a:solidFill>
                <a:latin typeface="+mj-lt"/>
                <a:ea typeface="+mj-ea"/>
                <a:cs typeface="+mj-cs"/>
                <a:hlinkClick r:id="rId4"/>
              </a:rPr>
              <a:t>www.police.be</a:t>
            </a:r>
            <a:r>
              <a:rPr lang="nl-BE" sz="2800" cap="small" dirty="0">
                <a:solidFill>
                  <a:srgbClr val="002060"/>
                </a:solidFill>
                <a:latin typeface="+mj-lt"/>
                <a:ea typeface="+mj-ea"/>
                <a:cs typeface="+mj-cs"/>
              </a:rPr>
              <a:t>, </a:t>
            </a:r>
            <a:r>
              <a:rPr lang="nl-BE" sz="2800" cap="small" dirty="0">
                <a:solidFill>
                  <a:srgbClr val="002060"/>
                </a:solidFill>
                <a:latin typeface="+mj-lt"/>
                <a:ea typeface="+mj-ea"/>
                <a:cs typeface="+mj-cs"/>
                <a:hlinkClick r:id="rId5"/>
              </a:rPr>
              <a:t>www.fedpol.be</a:t>
            </a:r>
            <a:r>
              <a:rPr lang="nl-BE" sz="2800" cap="small" dirty="0">
                <a:solidFill>
                  <a:srgbClr val="002060"/>
                </a:solidFill>
                <a:latin typeface="+mj-lt"/>
                <a:ea typeface="+mj-ea"/>
                <a:cs typeface="+mj-cs"/>
              </a:rPr>
              <a:t>,…)</a:t>
            </a:r>
          </a:p>
          <a:p>
            <a:pPr marL="0" indent="0">
              <a:buNone/>
            </a:pPr>
            <a:r>
              <a:rPr lang="nl-BE" sz="2800" cap="small" dirty="0">
                <a:solidFill>
                  <a:srgbClr val="002060"/>
                </a:solidFill>
                <a:latin typeface="+mj-lt"/>
                <a:ea typeface="+mj-ea"/>
                <a:cs typeface="+mj-cs"/>
              </a:rPr>
              <a:t>	- </a:t>
            </a:r>
            <a:r>
              <a:rPr lang="nl-BE" sz="2800" cap="small" dirty="0" err="1">
                <a:solidFill>
                  <a:srgbClr val="002060"/>
                </a:solidFill>
                <a:latin typeface="+mj-lt"/>
                <a:ea typeface="+mj-ea"/>
                <a:cs typeface="+mj-cs"/>
              </a:rPr>
              <a:t>Prenez</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un</a:t>
            </a:r>
            <a:r>
              <a:rPr lang="nl-BE" sz="2800" cap="small" dirty="0">
                <a:solidFill>
                  <a:srgbClr val="002060"/>
                </a:solidFill>
                <a:latin typeface="+mj-lt"/>
                <a:ea typeface="+mj-ea"/>
                <a:cs typeface="+mj-cs"/>
              </a:rPr>
              <a:t> rendez-vous </a:t>
            </a:r>
            <a:r>
              <a:rPr lang="nl-BE" sz="2800" cap="small" dirty="0" err="1">
                <a:solidFill>
                  <a:srgbClr val="002060"/>
                </a:solidFill>
                <a:latin typeface="+mj-lt"/>
                <a:ea typeface="+mj-ea"/>
                <a:cs typeface="+mj-cs"/>
              </a:rPr>
              <a:t>avec</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un</a:t>
            </a:r>
            <a:r>
              <a:rPr lang="nl-BE" sz="2800" cap="small" dirty="0">
                <a:solidFill>
                  <a:srgbClr val="002060"/>
                </a:solidFill>
                <a:latin typeface="+mj-lt"/>
                <a:ea typeface="+mj-ea"/>
                <a:cs typeface="+mj-cs"/>
              </a:rPr>
              <a:t> spécialiste</a:t>
            </a:r>
          </a:p>
          <a:p>
            <a:pPr marL="0" indent="0">
              <a:buNone/>
            </a:pPr>
            <a:r>
              <a:rPr lang="nl-BE" sz="2800" cap="small" dirty="0">
                <a:solidFill>
                  <a:srgbClr val="002060"/>
                </a:solidFill>
                <a:latin typeface="+mj-lt"/>
                <a:ea typeface="+mj-ea"/>
                <a:cs typeface="+mj-cs"/>
              </a:rPr>
              <a:t>	- …</a:t>
            </a:r>
          </a:p>
          <a:p>
            <a:pPr marL="0" indent="0">
              <a:buNone/>
            </a:pPr>
            <a:endParaRPr lang="nl-BE" dirty="0"/>
          </a:p>
        </p:txBody>
      </p:sp>
    </p:spTree>
    <p:extLst>
      <p:ext uri="{BB962C8B-B14F-4D97-AF65-F5344CB8AC3E}">
        <p14:creationId xmlns:p14="http://schemas.microsoft.com/office/powerpoint/2010/main" val="3211103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A989C-180A-463C-B161-0D6B186231C1}"/>
              </a:ext>
            </a:extLst>
          </p:cNvPr>
          <p:cNvSpPr>
            <a:spLocks noGrp="1"/>
          </p:cNvSpPr>
          <p:nvPr>
            <p:ph type="title"/>
          </p:nvPr>
        </p:nvSpPr>
        <p:spPr/>
        <p:txBody>
          <a:bodyPr/>
          <a:lstStyle/>
          <a:p>
            <a:pPr algn="l"/>
            <a:r>
              <a:rPr lang="nl-BE" cap="small" dirty="0" err="1">
                <a:solidFill>
                  <a:srgbClr val="002060"/>
                </a:solidFill>
              </a:rPr>
              <a:t>Conseils</a:t>
            </a:r>
            <a:endParaRPr lang="nl-BE" dirty="0"/>
          </a:p>
        </p:txBody>
      </p:sp>
      <p:sp>
        <p:nvSpPr>
          <p:cNvPr id="3" name="Content Placeholder 2">
            <a:extLst>
              <a:ext uri="{FF2B5EF4-FFF2-40B4-BE49-F238E27FC236}">
                <a16:creationId xmlns:a16="http://schemas.microsoft.com/office/drawing/2014/main" id="{42D55E22-D02B-40A1-900E-E4949E098FDD}"/>
              </a:ext>
            </a:extLst>
          </p:cNvPr>
          <p:cNvSpPr>
            <a:spLocks noGrp="1"/>
          </p:cNvSpPr>
          <p:nvPr>
            <p:ph idx="1"/>
          </p:nvPr>
        </p:nvSpPr>
        <p:spPr/>
        <p:txBody>
          <a:bodyPr/>
          <a:lstStyle/>
          <a:p>
            <a:pPr>
              <a:buFont typeface="Wingdings" panose="05000000000000000000" pitchFamily="2" charset="2"/>
              <a:buChar char="Ø"/>
            </a:pPr>
            <a:r>
              <a:rPr lang="nl-BE" sz="2800" cap="small" dirty="0" err="1">
                <a:solidFill>
                  <a:srgbClr val="002060"/>
                </a:solidFill>
                <a:latin typeface="+mj-lt"/>
                <a:ea typeface="+mj-ea"/>
                <a:cs typeface="+mj-cs"/>
              </a:rPr>
              <a:t>Soyez</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vous-mêmes</a:t>
            </a:r>
            <a:r>
              <a:rPr lang="nl-BE" sz="2800" cap="small" dirty="0">
                <a:solidFill>
                  <a:srgbClr val="002060"/>
                </a:solidFill>
                <a:latin typeface="+mj-lt"/>
                <a:ea typeface="+mj-ea"/>
                <a:cs typeface="+mj-cs"/>
              </a:rPr>
              <a:t>;</a:t>
            </a:r>
          </a:p>
          <a:p>
            <a:pPr>
              <a:buFont typeface="Wingdings" panose="05000000000000000000" pitchFamily="2" charset="2"/>
              <a:buChar char="Ø"/>
            </a:pPr>
            <a:r>
              <a:rPr lang="nl-BE" sz="2800" cap="small" dirty="0" err="1">
                <a:solidFill>
                  <a:srgbClr val="002060"/>
                </a:solidFill>
                <a:latin typeface="+mj-lt"/>
                <a:ea typeface="+mj-ea"/>
                <a:cs typeface="+mj-cs"/>
              </a:rPr>
              <a:t>Préparez-vous</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bien</a:t>
            </a:r>
            <a:r>
              <a:rPr lang="nl-BE" sz="2800" cap="small" dirty="0">
                <a:solidFill>
                  <a:srgbClr val="002060"/>
                </a:solidFill>
                <a:latin typeface="+mj-lt"/>
                <a:ea typeface="+mj-ea"/>
                <a:cs typeface="+mj-cs"/>
              </a:rPr>
              <a:t>;</a:t>
            </a:r>
          </a:p>
          <a:p>
            <a:pPr>
              <a:buFont typeface="Wingdings" panose="05000000000000000000" pitchFamily="2" charset="2"/>
              <a:buChar char="Ø"/>
            </a:pPr>
            <a:r>
              <a:rPr lang="nl-BE" sz="2800" cap="small" dirty="0" err="1">
                <a:solidFill>
                  <a:srgbClr val="002060"/>
                </a:solidFill>
                <a:latin typeface="+mj-lt"/>
                <a:ea typeface="+mj-ea"/>
                <a:cs typeface="+mj-cs"/>
              </a:rPr>
              <a:t>Assurez-vous</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bien</a:t>
            </a:r>
            <a:r>
              <a:rPr lang="nl-BE" sz="2800" cap="small" dirty="0">
                <a:solidFill>
                  <a:srgbClr val="002060"/>
                </a:solidFill>
                <a:latin typeface="+mj-lt"/>
                <a:ea typeface="+mj-ea"/>
                <a:cs typeface="+mj-cs"/>
              </a:rPr>
              <a:t> de passer vos tests online </a:t>
            </a:r>
            <a:r>
              <a:rPr lang="nl-BE" sz="2800" cap="small" dirty="0" err="1">
                <a:solidFill>
                  <a:srgbClr val="002060"/>
                </a:solidFill>
                <a:latin typeface="+mj-lt"/>
                <a:ea typeface="+mj-ea"/>
                <a:cs typeface="+mj-cs"/>
              </a:rPr>
              <a:t>avant</a:t>
            </a:r>
            <a:r>
              <a:rPr lang="nl-BE" sz="2800" cap="small" dirty="0">
                <a:solidFill>
                  <a:srgbClr val="002060"/>
                </a:solidFill>
                <a:latin typeface="+mj-lt"/>
                <a:ea typeface="+mj-ea"/>
                <a:cs typeface="+mj-cs"/>
              </a:rPr>
              <a:t> de </a:t>
            </a:r>
            <a:r>
              <a:rPr lang="nl-BE" sz="2800" cap="small" dirty="0" err="1">
                <a:solidFill>
                  <a:srgbClr val="002060"/>
                </a:solidFill>
                <a:latin typeface="+mj-lt"/>
                <a:ea typeface="+mj-ea"/>
                <a:cs typeface="+mj-cs"/>
              </a:rPr>
              <a:t>vous</a:t>
            </a:r>
            <a:r>
              <a:rPr lang="nl-BE" sz="2800" cap="small" dirty="0">
                <a:solidFill>
                  <a:srgbClr val="002060"/>
                </a:solidFill>
                <a:latin typeface="+mj-lt"/>
                <a:ea typeface="+mj-ea"/>
                <a:cs typeface="+mj-cs"/>
              </a:rPr>
              <a:t> présenter à la </a:t>
            </a:r>
            <a:r>
              <a:rPr lang="nl-BE" sz="2800" cap="small" dirty="0" err="1">
                <a:solidFill>
                  <a:srgbClr val="002060"/>
                </a:solidFill>
                <a:latin typeface="+mj-lt"/>
                <a:ea typeface="+mj-ea"/>
                <a:cs typeface="+mj-cs"/>
              </a:rPr>
              <a:t>journée</a:t>
            </a:r>
            <a:r>
              <a:rPr lang="nl-BE" sz="2800" cap="small" dirty="0">
                <a:solidFill>
                  <a:srgbClr val="002060"/>
                </a:solidFill>
                <a:latin typeface="+mj-lt"/>
                <a:ea typeface="+mj-ea"/>
                <a:cs typeface="+mj-cs"/>
              </a:rPr>
              <a:t> de </a:t>
            </a:r>
            <a:r>
              <a:rPr lang="nl-BE" sz="2800" cap="small" dirty="0" err="1">
                <a:solidFill>
                  <a:srgbClr val="002060"/>
                </a:solidFill>
                <a:latin typeface="+mj-lt"/>
                <a:ea typeface="+mj-ea"/>
                <a:cs typeface="+mj-cs"/>
              </a:rPr>
              <a:t>personnalité</a:t>
            </a:r>
            <a:endParaRPr lang="nl-BE" sz="2800" cap="small" dirty="0">
              <a:solidFill>
                <a:srgbClr val="002060"/>
              </a:solidFill>
              <a:latin typeface="+mj-lt"/>
              <a:ea typeface="+mj-ea"/>
              <a:cs typeface="+mj-cs"/>
            </a:endParaRPr>
          </a:p>
          <a:p>
            <a:pPr>
              <a:buFont typeface="Wingdings" panose="05000000000000000000" pitchFamily="2" charset="2"/>
              <a:buChar char="Ø"/>
            </a:pPr>
            <a:r>
              <a:rPr lang="nl-BE" sz="2800" cap="small" dirty="0" err="1">
                <a:solidFill>
                  <a:srgbClr val="002060"/>
                </a:solidFill>
                <a:latin typeface="+mj-lt"/>
                <a:ea typeface="+mj-ea"/>
                <a:cs typeface="+mj-cs"/>
              </a:rPr>
              <a:t>Réfléchissez</a:t>
            </a:r>
            <a:r>
              <a:rPr lang="nl-BE" sz="2800" cap="small" dirty="0">
                <a:solidFill>
                  <a:srgbClr val="002060"/>
                </a:solidFill>
                <a:latin typeface="+mj-lt"/>
                <a:ea typeface="+mj-ea"/>
                <a:cs typeface="+mj-cs"/>
              </a:rPr>
              <a:t> à </a:t>
            </a:r>
            <a:r>
              <a:rPr lang="nl-BE" sz="2800" cap="small" dirty="0" err="1">
                <a:solidFill>
                  <a:srgbClr val="002060"/>
                </a:solidFill>
                <a:latin typeface="+mj-lt"/>
                <a:ea typeface="+mj-ea"/>
                <a:cs typeface="+mj-cs"/>
              </a:rPr>
              <a:t>l’avance</a:t>
            </a:r>
            <a:r>
              <a:rPr lang="nl-BE" sz="2800" cap="small" dirty="0">
                <a:solidFill>
                  <a:srgbClr val="002060"/>
                </a:solidFill>
                <a:latin typeface="+mj-lt"/>
                <a:ea typeface="+mj-ea"/>
                <a:cs typeface="+mj-cs"/>
              </a:rPr>
              <a:t> à des </a:t>
            </a:r>
            <a:r>
              <a:rPr lang="nl-BE" sz="2800" cap="small" dirty="0" err="1">
                <a:solidFill>
                  <a:srgbClr val="002060"/>
                </a:solidFill>
                <a:latin typeface="+mj-lt"/>
                <a:ea typeface="+mj-ea"/>
                <a:cs typeface="+mj-cs"/>
              </a:rPr>
              <a:t>exemples</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pouvant</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prouver</a:t>
            </a:r>
            <a:r>
              <a:rPr lang="nl-BE" sz="2800" cap="small" dirty="0">
                <a:solidFill>
                  <a:srgbClr val="002060"/>
                </a:solidFill>
                <a:latin typeface="+mj-lt"/>
                <a:ea typeface="+mj-ea"/>
                <a:cs typeface="+mj-cs"/>
              </a:rPr>
              <a:t> que </a:t>
            </a:r>
            <a:r>
              <a:rPr lang="nl-BE" sz="2800" cap="small" dirty="0" err="1">
                <a:solidFill>
                  <a:srgbClr val="002060"/>
                </a:solidFill>
                <a:latin typeface="+mj-lt"/>
                <a:ea typeface="+mj-ea"/>
                <a:cs typeface="+mj-cs"/>
              </a:rPr>
              <a:t>vous</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avez</a:t>
            </a:r>
            <a:r>
              <a:rPr lang="nl-BE" sz="2800" cap="small" dirty="0">
                <a:solidFill>
                  <a:srgbClr val="002060"/>
                </a:solidFill>
                <a:latin typeface="+mj-lt"/>
                <a:ea typeface="+mj-ea"/>
                <a:cs typeface="+mj-cs"/>
              </a:rPr>
              <a:t> les </a:t>
            </a:r>
            <a:r>
              <a:rPr lang="nl-BE" sz="2800" cap="small" dirty="0" err="1">
                <a:solidFill>
                  <a:srgbClr val="002060"/>
                </a:solidFill>
                <a:latin typeface="+mj-lt"/>
                <a:ea typeface="+mj-ea"/>
                <a:cs typeface="+mj-cs"/>
              </a:rPr>
              <a:t>compétences</a:t>
            </a:r>
            <a:r>
              <a:rPr lang="nl-BE" sz="2800" cap="small" dirty="0">
                <a:solidFill>
                  <a:srgbClr val="002060"/>
                </a:solidFill>
                <a:latin typeface="+mj-lt"/>
                <a:ea typeface="+mj-ea"/>
                <a:cs typeface="+mj-cs"/>
              </a:rPr>
              <a:t> nécessaires.</a:t>
            </a:r>
          </a:p>
          <a:p>
            <a:pPr>
              <a:buFont typeface="Wingdings" panose="05000000000000000000" pitchFamily="2" charset="2"/>
              <a:buChar char="Ø"/>
            </a:pPr>
            <a:r>
              <a:rPr lang="nl-BE" sz="2800" cap="small" dirty="0" err="1">
                <a:solidFill>
                  <a:srgbClr val="002060"/>
                </a:solidFill>
                <a:latin typeface="+mj-lt"/>
                <a:ea typeface="+mj-ea"/>
                <a:cs typeface="+mj-cs"/>
              </a:rPr>
              <a:t>Démontrez</a:t>
            </a:r>
            <a:r>
              <a:rPr lang="nl-BE" sz="2800" cap="small" dirty="0">
                <a:solidFill>
                  <a:srgbClr val="002060"/>
                </a:solidFill>
                <a:latin typeface="+mj-lt"/>
                <a:ea typeface="+mj-ea"/>
                <a:cs typeface="+mj-cs"/>
              </a:rPr>
              <a:t> vos </a:t>
            </a:r>
            <a:r>
              <a:rPr lang="nl-BE" sz="2800" cap="small" dirty="0" err="1">
                <a:solidFill>
                  <a:srgbClr val="002060"/>
                </a:solidFill>
                <a:latin typeface="+mj-lt"/>
                <a:ea typeface="+mj-ea"/>
                <a:cs typeface="+mj-cs"/>
              </a:rPr>
              <a:t>compétences</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durant</a:t>
            </a:r>
            <a:r>
              <a:rPr lang="nl-BE" sz="2800" cap="small" dirty="0">
                <a:solidFill>
                  <a:srgbClr val="002060"/>
                </a:solidFill>
                <a:latin typeface="+mj-lt"/>
                <a:ea typeface="+mj-ea"/>
                <a:cs typeface="+mj-cs"/>
              </a:rPr>
              <a:t> les </a:t>
            </a:r>
            <a:r>
              <a:rPr lang="nl-BE" sz="2800" cap="small" dirty="0" err="1">
                <a:solidFill>
                  <a:srgbClr val="002060"/>
                </a:solidFill>
                <a:latin typeface="+mj-lt"/>
                <a:ea typeface="+mj-ea"/>
                <a:cs typeface="+mj-cs"/>
              </a:rPr>
              <a:t>épreuves</a:t>
            </a:r>
            <a:r>
              <a:rPr lang="nl-BE" sz="2800" cap="small" dirty="0">
                <a:solidFill>
                  <a:srgbClr val="002060"/>
                </a:solidFill>
                <a:latin typeface="+mj-lt"/>
                <a:ea typeface="+mj-ea"/>
                <a:cs typeface="+mj-cs"/>
              </a:rPr>
              <a:t> de </a:t>
            </a:r>
            <a:r>
              <a:rPr lang="nl-BE" sz="2800" cap="small" dirty="0" err="1">
                <a:solidFill>
                  <a:srgbClr val="002060"/>
                </a:solidFill>
                <a:latin typeface="+mj-lt"/>
                <a:ea typeface="+mj-ea"/>
                <a:cs typeface="+mj-cs"/>
              </a:rPr>
              <a:t>sélection</a:t>
            </a:r>
            <a:r>
              <a:rPr lang="nl-BE" sz="2800" cap="small" dirty="0">
                <a:solidFill>
                  <a:srgbClr val="002060"/>
                </a:solidFill>
                <a:latin typeface="+mj-lt"/>
                <a:ea typeface="+mj-ea"/>
                <a:cs typeface="+mj-cs"/>
              </a:rPr>
              <a:t>.</a:t>
            </a:r>
            <a:endParaRPr lang="nl-BE" dirty="0"/>
          </a:p>
        </p:txBody>
      </p:sp>
    </p:spTree>
    <p:extLst>
      <p:ext uri="{BB962C8B-B14F-4D97-AF65-F5344CB8AC3E}">
        <p14:creationId xmlns:p14="http://schemas.microsoft.com/office/powerpoint/2010/main" val="3132734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41B21B-403B-4137-8E91-2BEE7E75E87A}"/>
              </a:ext>
            </a:extLst>
          </p:cNvPr>
          <p:cNvSpPr>
            <a:spLocks noGrp="1"/>
          </p:cNvSpPr>
          <p:nvPr>
            <p:ph type="title"/>
          </p:nvPr>
        </p:nvSpPr>
        <p:spPr/>
        <p:txBody>
          <a:bodyPr/>
          <a:lstStyle/>
          <a:p>
            <a:r>
              <a:rPr lang="nl-BE" cap="small" dirty="0">
                <a:solidFill>
                  <a:srgbClr val="002060"/>
                </a:solidFill>
              </a:rPr>
              <a:t>Si </a:t>
            </a:r>
            <a:r>
              <a:rPr lang="nl-BE" cap="small" dirty="0" err="1">
                <a:solidFill>
                  <a:srgbClr val="002060"/>
                </a:solidFill>
              </a:rPr>
              <a:t>vous</a:t>
            </a:r>
            <a:r>
              <a:rPr lang="nl-BE" cap="small" dirty="0">
                <a:solidFill>
                  <a:srgbClr val="002060"/>
                </a:solidFill>
              </a:rPr>
              <a:t> </a:t>
            </a:r>
            <a:r>
              <a:rPr lang="nl-BE" cap="small" dirty="0" err="1">
                <a:solidFill>
                  <a:srgbClr val="002060"/>
                </a:solidFill>
              </a:rPr>
              <a:t>avez</a:t>
            </a:r>
            <a:r>
              <a:rPr lang="nl-BE" cap="small" dirty="0">
                <a:solidFill>
                  <a:srgbClr val="002060"/>
                </a:solidFill>
              </a:rPr>
              <a:t> </a:t>
            </a:r>
            <a:r>
              <a:rPr lang="nl-BE" cap="small" dirty="0" err="1">
                <a:solidFill>
                  <a:srgbClr val="002060"/>
                </a:solidFill>
              </a:rPr>
              <a:t>une</a:t>
            </a:r>
            <a:r>
              <a:rPr lang="nl-BE" cap="small" dirty="0">
                <a:solidFill>
                  <a:srgbClr val="002060"/>
                </a:solidFill>
              </a:rPr>
              <a:t> question </a:t>
            </a:r>
            <a:r>
              <a:rPr lang="nl-BE" cap="small" dirty="0" err="1">
                <a:solidFill>
                  <a:srgbClr val="002060"/>
                </a:solidFill>
              </a:rPr>
              <a:t>d’ordre</a:t>
            </a:r>
            <a:r>
              <a:rPr lang="nl-BE" cap="small" dirty="0">
                <a:solidFill>
                  <a:srgbClr val="002060"/>
                </a:solidFill>
              </a:rPr>
              <a:t> </a:t>
            </a:r>
            <a:r>
              <a:rPr lang="nl-BE" cap="small" dirty="0" err="1">
                <a:solidFill>
                  <a:srgbClr val="002060"/>
                </a:solidFill>
              </a:rPr>
              <a:t>administratif</a:t>
            </a:r>
            <a:endParaRPr lang="fr-BE" dirty="0"/>
          </a:p>
        </p:txBody>
      </p:sp>
      <p:sp>
        <p:nvSpPr>
          <p:cNvPr id="3" name="Espace réservé du contenu 2">
            <a:extLst>
              <a:ext uri="{FF2B5EF4-FFF2-40B4-BE49-F238E27FC236}">
                <a16:creationId xmlns:a16="http://schemas.microsoft.com/office/drawing/2014/main" id="{39FDBC8B-643C-44A6-87FF-60D3F8C8BB23}"/>
              </a:ext>
            </a:extLst>
          </p:cNvPr>
          <p:cNvSpPr>
            <a:spLocks noGrp="1"/>
          </p:cNvSpPr>
          <p:nvPr>
            <p:ph idx="1"/>
          </p:nvPr>
        </p:nvSpPr>
        <p:spPr>
          <a:xfrm>
            <a:off x="538039" y="1011806"/>
            <a:ext cx="10972801" cy="4525963"/>
          </a:xfrm>
        </p:spPr>
        <p:txBody>
          <a:bodyPr/>
          <a:lstStyle/>
          <a:p>
            <a:r>
              <a:rPr lang="fr-FR" dirty="0"/>
              <a:t>Concernant votre inscription</a:t>
            </a:r>
          </a:p>
          <a:p>
            <a:r>
              <a:rPr lang="fr-FR" dirty="0"/>
              <a:t>Concernant la validité d’un diplôme</a:t>
            </a:r>
          </a:p>
          <a:p>
            <a:r>
              <a:rPr lang="fr-FR" dirty="0"/>
              <a:t>Sur d’éventuelles dispenses</a:t>
            </a:r>
          </a:p>
          <a:p>
            <a:r>
              <a:rPr lang="fr-FR" dirty="0"/>
              <a:t>Sur une situation administrative particulière</a:t>
            </a:r>
          </a:p>
          <a:p>
            <a:r>
              <a:rPr lang="fr-FR" dirty="0"/>
              <a:t>…</a:t>
            </a:r>
          </a:p>
          <a:p>
            <a:pPr marL="0" indent="0">
              <a:buNone/>
            </a:pPr>
            <a:r>
              <a:rPr lang="fr-FR" dirty="0"/>
              <a:t>Contactez </a:t>
            </a:r>
            <a:r>
              <a:rPr lang="fr-BE" u="sng" dirty="0">
                <a:hlinkClick r:id="rId2"/>
              </a:rPr>
              <a:t>DRP.RecSel.Assessment.Ops.Fr@police.belgium.</a:t>
            </a:r>
            <a:r>
              <a:rPr lang="fr-BE" dirty="0">
                <a:hlinkClick r:id="rId2"/>
              </a:rPr>
              <a:t>eu</a:t>
            </a:r>
            <a:r>
              <a:rPr lang="fr-BE" dirty="0"/>
              <a:t> en mentionnant dans l’objet « recrutement </a:t>
            </a:r>
            <a:r>
              <a:rPr lang="fr-BE"/>
              <a:t>CMS » </a:t>
            </a:r>
            <a:r>
              <a:rPr lang="fr-BE" dirty="0"/>
              <a:t>afin que votre mail soit transféré à la personne adéquate.</a:t>
            </a:r>
          </a:p>
          <a:p>
            <a:endParaRPr lang="fr-FR" u="sng" dirty="0"/>
          </a:p>
          <a:p>
            <a:endParaRPr lang="fr-BE" dirty="0"/>
          </a:p>
        </p:txBody>
      </p:sp>
    </p:spTree>
    <p:extLst>
      <p:ext uri="{BB962C8B-B14F-4D97-AF65-F5344CB8AC3E}">
        <p14:creationId xmlns:p14="http://schemas.microsoft.com/office/powerpoint/2010/main" val="20915623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7A7BF2-7886-4861-B880-7028C00FDF73}"/>
              </a:ext>
            </a:extLst>
          </p:cNvPr>
          <p:cNvSpPr>
            <a:spLocks noGrp="1"/>
          </p:cNvSpPr>
          <p:nvPr>
            <p:ph type="ctrTitle"/>
          </p:nvPr>
        </p:nvSpPr>
        <p:spPr/>
        <p:txBody>
          <a:bodyPr/>
          <a:lstStyle/>
          <a:p>
            <a:r>
              <a:rPr lang="nl-BE" sz="5400" b="1" cap="small" dirty="0">
                <a:solidFill>
                  <a:schemeClr val="bg1"/>
                </a:solidFill>
              </a:rPr>
              <a:t>Merci de </a:t>
            </a:r>
            <a:r>
              <a:rPr lang="nl-BE" sz="5400" b="1" cap="small" dirty="0" err="1">
                <a:solidFill>
                  <a:schemeClr val="bg1"/>
                </a:solidFill>
              </a:rPr>
              <a:t>votre</a:t>
            </a:r>
            <a:r>
              <a:rPr lang="nl-BE" sz="5400" b="1" cap="small" dirty="0">
                <a:solidFill>
                  <a:schemeClr val="bg1"/>
                </a:solidFill>
              </a:rPr>
              <a:t> attention. </a:t>
            </a:r>
            <a:br>
              <a:rPr lang="nl-BE" sz="5400" b="1" cap="small" dirty="0">
                <a:solidFill>
                  <a:schemeClr val="bg1"/>
                </a:solidFill>
              </a:rPr>
            </a:br>
            <a:r>
              <a:rPr lang="nl-BE" sz="5400" b="1" cap="small" dirty="0">
                <a:solidFill>
                  <a:schemeClr val="bg1"/>
                </a:solidFill>
              </a:rPr>
              <a:t>Bonne </a:t>
            </a:r>
            <a:r>
              <a:rPr lang="nl-BE" sz="5400" b="1" cap="small" dirty="0" err="1">
                <a:solidFill>
                  <a:schemeClr val="bg1"/>
                </a:solidFill>
              </a:rPr>
              <a:t>préparation</a:t>
            </a:r>
            <a:r>
              <a:rPr lang="nl-BE" sz="5400" b="1" cap="small" dirty="0">
                <a:solidFill>
                  <a:schemeClr val="bg1"/>
                </a:solidFill>
              </a:rPr>
              <a:t> !</a:t>
            </a:r>
          </a:p>
        </p:txBody>
      </p:sp>
      <p:sp>
        <p:nvSpPr>
          <p:cNvPr id="3" name="Ondertitel 2">
            <a:extLst>
              <a:ext uri="{FF2B5EF4-FFF2-40B4-BE49-F238E27FC236}">
                <a16:creationId xmlns:a16="http://schemas.microsoft.com/office/drawing/2014/main" id="{40CEC7EE-4199-4847-B4A3-1370C458B7C2}"/>
              </a:ext>
            </a:extLst>
          </p:cNvPr>
          <p:cNvSpPr>
            <a:spLocks noGrp="1"/>
          </p:cNvSpPr>
          <p:nvPr>
            <p:ph type="subTitle" idx="1"/>
          </p:nvPr>
        </p:nvSpPr>
        <p:spPr/>
        <p:txBody>
          <a:bodyPr/>
          <a:lstStyle/>
          <a:p>
            <a:r>
              <a:rPr lang="nl-BE" dirty="0"/>
              <a:t>	</a:t>
            </a:r>
          </a:p>
        </p:txBody>
      </p:sp>
    </p:spTree>
    <p:extLst>
      <p:ext uri="{BB962C8B-B14F-4D97-AF65-F5344CB8AC3E}">
        <p14:creationId xmlns:p14="http://schemas.microsoft.com/office/powerpoint/2010/main" val="1458019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744EAB0-9C36-49E8-B4B5-EB9B2AAEBADD}"/>
              </a:ext>
            </a:extLst>
          </p:cNvPr>
          <p:cNvSpPr>
            <a:spLocks noGrp="1"/>
          </p:cNvSpPr>
          <p:nvPr>
            <p:ph idx="1"/>
          </p:nvPr>
        </p:nvSpPr>
        <p:spPr/>
        <p:txBody>
          <a:bodyPr/>
          <a:lstStyle/>
          <a:p>
            <a:r>
              <a:rPr lang="fr-FR" dirty="0"/>
              <a:t>Un extrait du casier judiciaire vierge est exigé (il doit être daté de moins de trois mois à l’introduction de la candidature).</a:t>
            </a:r>
          </a:p>
          <a:p>
            <a:endParaRPr lang="fr-FR" dirty="0"/>
          </a:p>
          <a:p>
            <a:r>
              <a:rPr lang="fr-FR" dirty="0"/>
              <a:t>Si l’extrait du casier judicaire n’est pas vierge, le candidat ne sera pas admis aux épreuves de sélection</a:t>
            </a:r>
          </a:p>
          <a:p>
            <a:endParaRPr lang="fr-FR" dirty="0"/>
          </a:p>
        </p:txBody>
      </p:sp>
    </p:spTree>
    <p:extLst>
      <p:ext uri="{BB962C8B-B14F-4D97-AF65-F5344CB8AC3E}">
        <p14:creationId xmlns:p14="http://schemas.microsoft.com/office/powerpoint/2010/main" val="2141769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14C1-78CD-4976-A0E4-B51712BF5489}"/>
              </a:ext>
            </a:extLst>
          </p:cNvPr>
          <p:cNvSpPr>
            <a:spLocks noGrp="1"/>
          </p:cNvSpPr>
          <p:nvPr>
            <p:ph type="title"/>
          </p:nvPr>
        </p:nvSpPr>
        <p:spPr>
          <a:xfrm>
            <a:off x="279116" y="338203"/>
            <a:ext cx="11559969" cy="1143000"/>
          </a:xfrm>
        </p:spPr>
        <p:txBody>
          <a:bodyPr/>
          <a:lstStyle/>
          <a:p>
            <a:r>
              <a:rPr lang="nl-BE" sz="4000" cap="small" dirty="0">
                <a:solidFill>
                  <a:srgbClr val="002060"/>
                </a:solidFill>
              </a:rPr>
              <a:t>Parcours de </a:t>
            </a:r>
            <a:r>
              <a:rPr lang="nl-BE" sz="4000" cap="small" dirty="0" err="1">
                <a:solidFill>
                  <a:srgbClr val="002060"/>
                </a:solidFill>
              </a:rPr>
              <a:t>sélection</a:t>
            </a:r>
            <a:r>
              <a:rPr lang="nl-BE" sz="4000" cap="small" dirty="0">
                <a:solidFill>
                  <a:srgbClr val="002060"/>
                </a:solidFill>
              </a:rPr>
              <a:t> </a:t>
            </a:r>
            <a:r>
              <a:rPr lang="nl-BE" sz="3200" cap="small" dirty="0" err="1">
                <a:solidFill>
                  <a:srgbClr val="002060"/>
                </a:solidFill>
              </a:rPr>
              <a:t>candidat</a:t>
            </a:r>
            <a:r>
              <a:rPr lang="nl-BE" sz="3200" cap="small" dirty="0">
                <a:solidFill>
                  <a:srgbClr val="002060"/>
                </a:solidFill>
              </a:rPr>
              <a:t>-inspecteur </a:t>
            </a:r>
            <a:r>
              <a:rPr lang="nl-BE" sz="3200" cap="small" dirty="0" err="1">
                <a:solidFill>
                  <a:srgbClr val="002060"/>
                </a:solidFill>
              </a:rPr>
              <a:t>principal</a:t>
            </a:r>
            <a:r>
              <a:rPr lang="nl-BE" sz="3200" cap="small" dirty="0">
                <a:solidFill>
                  <a:srgbClr val="002060"/>
                </a:solidFill>
              </a:rPr>
              <a:t> </a:t>
            </a:r>
            <a:r>
              <a:rPr lang="nl-BE" sz="3200" cap="small" dirty="0" err="1">
                <a:solidFill>
                  <a:srgbClr val="002060"/>
                </a:solidFill>
              </a:rPr>
              <a:t>spécialisé</a:t>
            </a:r>
            <a:endParaRPr lang="nl-BE" dirty="0"/>
          </a:p>
        </p:txBody>
      </p:sp>
      <p:grpSp>
        <p:nvGrpSpPr>
          <p:cNvPr id="4" name="Grouper 23">
            <a:extLst>
              <a:ext uri="{FF2B5EF4-FFF2-40B4-BE49-F238E27FC236}">
                <a16:creationId xmlns:a16="http://schemas.microsoft.com/office/drawing/2014/main" id="{3263E0E3-A992-49E0-9F82-979A987A9031}"/>
              </a:ext>
            </a:extLst>
          </p:cNvPr>
          <p:cNvGrpSpPr>
            <a:grpSpLocks/>
          </p:cNvGrpSpPr>
          <p:nvPr/>
        </p:nvGrpSpPr>
        <p:grpSpPr bwMode="auto">
          <a:xfrm>
            <a:off x="526964" y="126955"/>
            <a:ext cx="11584592" cy="6059122"/>
            <a:chOff x="986387" y="529359"/>
            <a:chExt cx="11415117" cy="5652957"/>
          </a:xfrm>
        </p:grpSpPr>
        <p:grpSp>
          <p:nvGrpSpPr>
            <p:cNvPr id="5" name="Groep 4">
              <a:extLst>
                <a:ext uri="{FF2B5EF4-FFF2-40B4-BE49-F238E27FC236}">
                  <a16:creationId xmlns:a16="http://schemas.microsoft.com/office/drawing/2014/main" id="{A28E274A-9C82-4AE9-96D2-9F33ABFE2C06}"/>
                </a:ext>
              </a:extLst>
            </p:cNvPr>
            <p:cNvGrpSpPr>
              <a:grpSpLocks/>
            </p:cNvGrpSpPr>
            <p:nvPr/>
          </p:nvGrpSpPr>
          <p:grpSpPr bwMode="auto">
            <a:xfrm>
              <a:off x="986387" y="529359"/>
              <a:ext cx="11415117" cy="5652957"/>
              <a:chOff x="972869" y="529359"/>
              <a:chExt cx="11415117" cy="5652957"/>
            </a:xfrm>
          </p:grpSpPr>
          <p:sp>
            <p:nvSpPr>
              <p:cNvPr id="21" name="Vrije vorm 5">
                <a:extLst>
                  <a:ext uri="{FF2B5EF4-FFF2-40B4-BE49-F238E27FC236}">
                    <a16:creationId xmlns:a16="http://schemas.microsoft.com/office/drawing/2014/main" id="{75C7A4B8-0EF9-4AE1-9D92-ACD550BEE36E}"/>
                  </a:ext>
                </a:extLst>
              </p:cNvPr>
              <p:cNvSpPr/>
              <p:nvPr/>
            </p:nvSpPr>
            <p:spPr>
              <a:xfrm>
                <a:off x="5651367" y="1021774"/>
                <a:ext cx="1679776" cy="1372551"/>
              </a:xfrm>
              <a:custGeom>
                <a:avLst/>
                <a:gdLst>
                  <a:gd name="connsiteX0" fmla="*/ 0 w 1372547"/>
                  <a:gd name="connsiteY0" fmla="*/ 0 h 1372547"/>
                  <a:gd name="connsiteX1" fmla="*/ 1372547 w 1372547"/>
                  <a:gd name="connsiteY1" fmla="*/ 0 h 1372547"/>
                  <a:gd name="connsiteX2" fmla="*/ 1372547 w 1372547"/>
                  <a:gd name="connsiteY2" fmla="*/ 1372547 h 1372547"/>
                  <a:gd name="connsiteX3" fmla="*/ 0 w 1372547"/>
                  <a:gd name="connsiteY3" fmla="*/ 1372547 h 1372547"/>
                  <a:gd name="connsiteX4" fmla="*/ 0 w 1372547"/>
                  <a:gd name="connsiteY4" fmla="*/ 0 h 1372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547" h="1372547">
                    <a:moveTo>
                      <a:pt x="0" y="0"/>
                    </a:moveTo>
                    <a:lnTo>
                      <a:pt x="1372547" y="0"/>
                    </a:lnTo>
                    <a:lnTo>
                      <a:pt x="1372547" y="1372547"/>
                    </a:lnTo>
                    <a:lnTo>
                      <a:pt x="0" y="13725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600" dirty="0" err="1">
                    <a:solidFill>
                      <a:srgbClr val="2E2F7C"/>
                    </a:solidFill>
                    <a:latin typeface="TheSans TT B7 Bold"/>
                  </a:rPr>
                  <a:t>Candidature</a:t>
                </a:r>
                <a:endParaRPr lang="nl-BE" sz="1600" dirty="0">
                  <a:solidFill>
                    <a:srgbClr val="2E2F7C"/>
                  </a:solidFill>
                  <a:latin typeface="TheSans TT B7 Bold"/>
                </a:endParaRPr>
              </a:p>
            </p:txBody>
          </p:sp>
          <p:sp>
            <p:nvSpPr>
              <p:cNvPr id="22" name="Draaiende pijl 6">
                <a:extLst>
                  <a:ext uri="{FF2B5EF4-FFF2-40B4-BE49-F238E27FC236}">
                    <a16:creationId xmlns:a16="http://schemas.microsoft.com/office/drawing/2014/main" id="{BB32DF44-9B89-4C16-AB87-8D8E261CB525}"/>
                  </a:ext>
                </a:extLst>
              </p:cNvPr>
              <p:cNvSpPr/>
              <p:nvPr/>
            </p:nvSpPr>
            <p:spPr>
              <a:xfrm>
                <a:off x="2020648" y="529359"/>
                <a:ext cx="5146526" cy="5146128"/>
              </a:xfrm>
              <a:prstGeom prst="circularArrow">
                <a:avLst>
                  <a:gd name="adj1" fmla="val 5201"/>
                  <a:gd name="adj2" fmla="val 335940"/>
                  <a:gd name="adj3" fmla="val 21293132"/>
                  <a:gd name="adj4" fmla="val 19766335"/>
                  <a:gd name="adj5" fmla="val 6067"/>
                </a:avLst>
              </a:prstGeom>
              <a:solidFill>
                <a:srgbClr val="1D0485"/>
              </a:solidFill>
              <a:ln>
                <a:solidFill>
                  <a:srgbClr val="1D04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Vrije vorm 7">
                <a:extLst>
                  <a:ext uri="{FF2B5EF4-FFF2-40B4-BE49-F238E27FC236}">
                    <a16:creationId xmlns:a16="http://schemas.microsoft.com/office/drawing/2014/main" id="{91CD04FB-F17A-4174-8807-00C888F0F444}"/>
                  </a:ext>
                </a:extLst>
              </p:cNvPr>
              <p:cNvSpPr/>
              <p:nvPr/>
            </p:nvSpPr>
            <p:spPr>
              <a:xfrm>
                <a:off x="6384744" y="3264335"/>
                <a:ext cx="6003242" cy="1083778"/>
              </a:xfrm>
              <a:custGeom>
                <a:avLst/>
                <a:gdLst>
                  <a:gd name="connsiteX0" fmla="*/ 0 w 1372547"/>
                  <a:gd name="connsiteY0" fmla="*/ 0 h 1372547"/>
                  <a:gd name="connsiteX1" fmla="*/ 1372547 w 1372547"/>
                  <a:gd name="connsiteY1" fmla="*/ 0 h 1372547"/>
                  <a:gd name="connsiteX2" fmla="*/ 1372547 w 1372547"/>
                  <a:gd name="connsiteY2" fmla="*/ 1372547 h 1372547"/>
                  <a:gd name="connsiteX3" fmla="*/ 0 w 1372547"/>
                  <a:gd name="connsiteY3" fmla="*/ 1372547 h 1372547"/>
                  <a:gd name="connsiteX4" fmla="*/ 0 w 1372547"/>
                  <a:gd name="connsiteY4" fmla="*/ 0 h 1372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547" h="1372547">
                    <a:moveTo>
                      <a:pt x="0" y="0"/>
                    </a:moveTo>
                    <a:lnTo>
                      <a:pt x="1372547" y="0"/>
                    </a:lnTo>
                    <a:lnTo>
                      <a:pt x="1372547" y="1372547"/>
                    </a:lnTo>
                    <a:lnTo>
                      <a:pt x="0" y="13725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defRPr/>
                </a:pPr>
                <a:endParaRPr lang="nl-BE" sz="1600" dirty="0">
                  <a:solidFill>
                    <a:srgbClr val="2E2F7C"/>
                  </a:solidFill>
                  <a:latin typeface="TheSans TT B7 Bold"/>
                </a:endParaRPr>
              </a:p>
              <a:p>
                <a:pPr marL="285750" indent="-285750" defTabSz="444500" eaLnBrk="1" fontAlgn="auto" hangingPunct="1">
                  <a:lnSpc>
                    <a:spcPct val="90000"/>
                  </a:lnSpc>
                  <a:buFont typeface="Arial" panose="020B0604020202020204" pitchFamily="34" charset="0"/>
                  <a:buChar char="•"/>
                  <a:defRPr/>
                </a:pPr>
                <a:r>
                  <a:rPr lang="nl-BE" sz="1600" dirty="0" err="1">
                    <a:solidFill>
                      <a:srgbClr val="2E2F7C"/>
                    </a:solidFill>
                    <a:latin typeface="TheSans TT B7 Bold"/>
                  </a:rPr>
                  <a:t>Épreuve</a:t>
                </a:r>
                <a:r>
                  <a:rPr lang="nl-BE" sz="1600" dirty="0">
                    <a:solidFill>
                      <a:srgbClr val="2E2F7C"/>
                    </a:solidFill>
                    <a:latin typeface="TheSans TT B7 Bold"/>
                  </a:rPr>
                  <a:t> </a:t>
                </a:r>
                <a:r>
                  <a:rPr lang="nl-BE" sz="1600" dirty="0" err="1">
                    <a:solidFill>
                      <a:srgbClr val="2E2F7C"/>
                    </a:solidFill>
                    <a:latin typeface="TheSans TT B7 Bold"/>
                  </a:rPr>
                  <a:t>d’aptitudes</a:t>
                </a:r>
                <a:r>
                  <a:rPr lang="nl-BE" sz="1600" dirty="0">
                    <a:solidFill>
                      <a:srgbClr val="2E2F7C"/>
                    </a:solidFill>
                    <a:latin typeface="TheSans TT B7 Bold"/>
                  </a:rPr>
                  <a:t> </a:t>
                </a:r>
                <a:r>
                  <a:rPr lang="nl-BE" sz="1600" dirty="0" err="1">
                    <a:solidFill>
                      <a:srgbClr val="2E2F7C"/>
                    </a:solidFill>
                    <a:latin typeface="TheSans TT B7 Bold"/>
                  </a:rPr>
                  <a:t>cognitives</a:t>
                </a:r>
                <a:r>
                  <a:rPr lang="nl-BE" sz="1600" dirty="0">
                    <a:solidFill>
                      <a:srgbClr val="2E2F7C"/>
                    </a:solidFill>
                    <a:latin typeface="TheSans TT B7 Bold"/>
                  </a:rPr>
                  <a:t> (raisonnement </a:t>
                </a:r>
                <a:r>
                  <a:rPr lang="nl-BE" sz="1600" dirty="0" err="1">
                    <a:solidFill>
                      <a:srgbClr val="2E2F7C"/>
                    </a:solidFill>
                    <a:latin typeface="TheSans TT B7 Bold"/>
                  </a:rPr>
                  <a:t>abstrait</a:t>
                </a:r>
                <a:r>
                  <a:rPr lang="nl-BE" sz="1600" dirty="0">
                    <a:solidFill>
                      <a:srgbClr val="2E2F7C"/>
                    </a:solidFill>
                    <a:latin typeface="TheSans TT B7 Bold"/>
                  </a:rPr>
                  <a:t>, </a:t>
                </a:r>
              </a:p>
              <a:p>
                <a:pPr marL="285750" indent="-285750" defTabSz="444500" eaLnBrk="1" fontAlgn="auto" hangingPunct="1">
                  <a:lnSpc>
                    <a:spcPct val="90000"/>
                  </a:lnSpc>
                  <a:buFont typeface="Arial" panose="020B0604020202020204" pitchFamily="34" charset="0"/>
                  <a:buChar char="•"/>
                  <a:defRPr/>
                </a:pPr>
                <a:r>
                  <a:rPr lang="nl-BE" sz="1600" dirty="0">
                    <a:solidFill>
                      <a:srgbClr val="2E2F7C"/>
                    </a:solidFill>
                    <a:latin typeface="TheSans TT B7 Bold"/>
                  </a:rPr>
                  <a:t>raisonnement </a:t>
                </a:r>
                <a:r>
                  <a:rPr lang="nl-BE" sz="1600" dirty="0" err="1">
                    <a:solidFill>
                      <a:srgbClr val="2E2F7C"/>
                    </a:solidFill>
                    <a:latin typeface="TheSans TT B7 Bold"/>
                  </a:rPr>
                  <a:t>numérique</a:t>
                </a:r>
                <a:r>
                  <a:rPr lang="nl-BE" sz="1600" dirty="0">
                    <a:solidFill>
                      <a:srgbClr val="2E2F7C"/>
                    </a:solidFill>
                    <a:latin typeface="TheSans TT B7 Bold"/>
                  </a:rPr>
                  <a:t>, </a:t>
                </a:r>
                <a:r>
                  <a:rPr lang="nl-BE" sz="1600" dirty="0" err="1">
                    <a:solidFill>
                      <a:srgbClr val="2E2F7C"/>
                    </a:solidFill>
                    <a:latin typeface="TheSans TT B7 Bold"/>
                  </a:rPr>
                  <a:t>traiter</a:t>
                </a:r>
                <a:r>
                  <a:rPr lang="nl-BE" sz="1600" dirty="0">
                    <a:solidFill>
                      <a:srgbClr val="2E2F7C"/>
                    </a:solidFill>
                    <a:latin typeface="TheSans TT B7 Bold"/>
                  </a:rPr>
                  <a:t> </a:t>
                </a:r>
                <a:r>
                  <a:rPr lang="nl-BE" sz="1600" dirty="0" err="1">
                    <a:solidFill>
                      <a:srgbClr val="2E2F7C"/>
                    </a:solidFill>
                    <a:latin typeface="TheSans TT B7 Bold"/>
                  </a:rPr>
                  <a:t>l’information</a:t>
                </a:r>
                <a:r>
                  <a:rPr lang="nl-BE" sz="1600" dirty="0">
                    <a:solidFill>
                      <a:srgbClr val="2E2F7C"/>
                    </a:solidFill>
                    <a:latin typeface="TheSans TT B7 Bold"/>
                  </a:rPr>
                  <a:t>, </a:t>
                </a:r>
                <a:r>
                  <a:rPr lang="nl-BE" sz="1600" dirty="0" err="1">
                    <a:solidFill>
                      <a:srgbClr val="2E2F7C"/>
                    </a:solidFill>
                    <a:latin typeface="TheSans TT B7 Bold"/>
                  </a:rPr>
                  <a:t>connaissance</a:t>
                </a:r>
                <a:r>
                  <a:rPr lang="nl-BE" sz="1600" dirty="0">
                    <a:solidFill>
                      <a:srgbClr val="2E2F7C"/>
                    </a:solidFill>
                    <a:latin typeface="TheSans TT B7 Bold"/>
                  </a:rPr>
                  <a:t> </a:t>
                </a:r>
              </a:p>
              <a:p>
                <a:pPr marL="285750" indent="-285750" defTabSz="444500" eaLnBrk="1" fontAlgn="auto" hangingPunct="1">
                  <a:lnSpc>
                    <a:spcPct val="90000"/>
                  </a:lnSpc>
                  <a:buFont typeface="Arial" panose="020B0604020202020204" pitchFamily="34" charset="0"/>
                  <a:buChar char="•"/>
                  <a:defRPr/>
                </a:pPr>
                <a:r>
                  <a:rPr lang="nl-BE" sz="1600" dirty="0">
                    <a:solidFill>
                      <a:srgbClr val="2E2F7C"/>
                    </a:solidFill>
                    <a:latin typeface="TheSans TT B7 Bold"/>
                  </a:rPr>
                  <a:t>de la </a:t>
                </a:r>
                <a:r>
                  <a:rPr lang="nl-BE" sz="1600" dirty="0" err="1">
                    <a:solidFill>
                      <a:srgbClr val="2E2F7C"/>
                    </a:solidFill>
                    <a:latin typeface="TheSans TT B7 Bold"/>
                  </a:rPr>
                  <a:t>langue</a:t>
                </a:r>
                <a:r>
                  <a:rPr lang="nl-BE" sz="1600" dirty="0">
                    <a:solidFill>
                      <a:srgbClr val="2E2F7C"/>
                    </a:solidFill>
                    <a:latin typeface="TheSans TT B7 Bold"/>
                  </a:rPr>
                  <a:t>)</a:t>
                </a:r>
              </a:p>
              <a:p>
                <a:pPr marL="285750" indent="-285750" defTabSz="444500" eaLnBrk="1" fontAlgn="auto" hangingPunct="1">
                  <a:lnSpc>
                    <a:spcPct val="90000"/>
                  </a:lnSpc>
                  <a:buFont typeface="Arial" panose="020B0604020202020204" pitchFamily="34" charset="0"/>
                  <a:buChar char="•"/>
                  <a:defRPr/>
                </a:pPr>
                <a:endParaRPr lang="nl-BE" sz="500" dirty="0">
                  <a:solidFill>
                    <a:srgbClr val="2E2F7C"/>
                  </a:solidFill>
                  <a:latin typeface="TheSans TT B7 Bold"/>
                </a:endParaRPr>
              </a:p>
              <a:p>
                <a:pPr marL="285750" indent="-285750" defTabSz="444500" eaLnBrk="1" fontAlgn="auto" hangingPunct="1">
                  <a:lnSpc>
                    <a:spcPct val="90000"/>
                  </a:lnSpc>
                  <a:buFont typeface="Arial" panose="020B0604020202020204" pitchFamily="34" charset="0"/>
                  <a:buChar char="•"/>
                  <a:defRPr/>
                </a:pPr>
                <a:endParaRPr lang="nl-BE" sz="500" dirty="0">
                  <a:solidFill>
                    <a:srgbClr val="2E2F7C"/>
                  </a:solidFill>
                  <a:latin typeface="TheSans TT B7 Bold"/>
                </a:endParaRPr>
              </a:p>
              <a:p>
                <a:pPr marL="285750" indent="-285750" defTabSz="444500" eaLnBrk="1" fontAlgn="auto" hangingPunct="1">
                  <a:lnSpc>
                    <a:spcPct val="90000"/>
                  </a:lnSpc>
                  <a:buFont typeface="Arial" panose="020B0604020202020204" pitchFamily="34" charset="0"/>
                  <a:buChar char="•"/>
                  <a:defRPr/>
                </a:pPr>
                <a:endParaRPr lang="nl-BE" sz="500" dirty="0">
                  <a:solidFill>
                    <a:srgbClr val="2E2F7C"/>
                  </a:solidFill>
                  <a:latin typeface="TheSans TT B7 Bold"/>
                </a:endParaRPr>
              </a:p>
              <a:p>
                <a:pPr marL="285750" indent="-285750" defTabSz="444500" eaLnBrk="1" fontAlgn="auto" hangingPunct="1">
                  <a:lnSpc>
                    <a:spcPct val="90000"/>
                  </a:lnSpc>
                  <a:buFont typeface="Arial" panose="020B0604020202020204" pitchFamily="34" charset="0"/>
                  <a:buChar char="•"/>
                  <a:defRPr/>
                </a:pPr>
                <a:endParaRPr lang="nl-BE" sz="500" dirty="0">
                  <a:solidFill>
                    <a:srgbClr val="2E2F7C"/>
                  </a:solidFill>
                  <a:latin typeface="TheSans TT B7 Bold"/>
                </a:endParaRPr>
              </a:p>
              <a:p>
                <a:pPr marL="285750" indent="-285750" defTabSz="444500" eaLnBrk="1" fontAlgn="auto" hangingPunct="1">
                  <a:lnSpc>
                    <a:spcPct val="90000"/>
                  </a:lnSpc>
                  <a:buFont typeface="Arial" panose="020B0604020202020204" pitchFamily="34" charset="0"/>
                  <a:buChar char="•"/>
                  <a:defRPr/>
                </a:pPr>
                <a:endParaRPr lang="nl-BE" sz="500" dirty="0">
                  <a:solidFill>
                    <a:srgbClr val="2E2F7C"/>
                  </a:solidFill>
                  <a:latin typeface="TheSans TT B7 Bold"/>
                </a:endParaRPr>
              </a:p>
              <a:p>
                <a:pPr marL="285750" indent="-285750" defTabSz="444500" eaLnBrk="1" fontAlgn="auto" hangingPunct="1">
                  <a:lnSpc>
                    <a:spcPct val="90000"/>
                  </a:lnSpc>
                  <a:buFont typeface="Arial" panose="020B0604020202020204" pitchFamily="34" charset="0"/>
                  <a:buChar char="•"/>
                  <a:defRPr/>
                </a:pPr>
                <a:r>
                  <a:rPr lang="nl-BE" sz="1600" dirty="0">
                    <a:solidFill>
                      <a:srgbClr val="2E2F7C"/>
                    </a:solidFill>
                    <a:latin typeface="TheSans TT B7 Bold"/>
                  </a:rPr>
                  <a:t>Parcours </a:t>
                </a:r>
                <a:r>
                  <a:rPr lang="nl-BE" sz="1600" dirty="0" err="1">
                    <a:solidFill>
                      <a:srgbClr val="2E2F7C"/>
                    </a:solidFill>
                    <a:latin typeface="TheSans TT B7 Bold"/>
                  </a:rPr>
                  <a:t>fonctionnel</a:t>
                </a:r>
                <a:endParaRPr lang="nl-BE" sz="1600" dirty="0">
                  <a:solidFill>
                    <a:srgbClr val="2E2F7C"/>
                  </a:solidFill>
                  <a:latin typeface="TheSans TT B7 Bold"/>
                </a:endParaRPr>
              </a:p>
              <a:p>
                <a:pPr marL="285750" indent="-285750" defTabSz="444500" eaLnBrk="1" fontAlgn="auto" hangingPunct="1">
                  <a:lnSpc>
                    <a:spcPct val="90000"/>
                  </a:lnSpc>
                  <a:buFont typeface="Arial" panose="020B0604020202020204" pitchFamily="34" charset="0"/>
                  <a:buChar char="•"/>
                  <a:defRPr/>
                </a:pPr>
                <a:endParaRPr lang="nl-BE" sz="500" dirty="0">
                  <a:solidFill>
                    <a:srgbClr val="2E2F7C"/>
                  </a:solidFill>
                  <a:latin typeface="TheSans TT B7 Bold"/>
                </a:endParaRPr>
              </a:p>
              <a:p>
                <a:pPr marL="285750" indent="-285750" defTabSz="444500">
                  <a:lnSpc>
                    <a:spcPct val="90000"/>
                  </a:lnSpc>
                  <a:buFont typeface="Arial" panose="020B0604020202020204" pitchFamily="34" charset="0"/>
                  <a:buChar char="•"/>
                  <a:defRPr/>
                </a:pPr>
                <a:r>
                  <a:rPr lang="nl-BE" sz="1600" dirty="0" err="1">
                    <a:solidFill>
                      <a:srgbClr val="2E2F7C"/>
                    </a:solidFill>
                    <a:latin typeface="TheSans TT B7 Bold"/>
                  </a:rPr>
                  <a:t>Épreuve</a:t>
                </a:r>
                <a:r>
                  <a:rPr lang="nl-BE" sz="1600" dirty="0">
                    <a:solidFill>
                      <a:srgbClr val="2E2F7C"/>
                    </a:solidFill>
                    <a:latin typeface="TheSans TT B7 Bold"/>
                  </a:rPr>
                  <a:t> </a:t>
                </a:r>
                <a:r>
                  <a:rPr lang="nl-BE" sz="1600" dirty="0" err="1">
                    <a:solidFill>
                      <a:srgbClr val="2E2F7C"/>
                    </a:solidFill>
                    <a:latin typeface="TheSans TT B7 Bold"/>
                  </a:rPr>
                  <a:t>professionnelle</a:t>
                </a:r>
                <a:endParaRPr lang="nl-BE" sz="1600" dirty="0">
                  <a:solidFill>
                    <a:srgbClr val="2E2F7C"/>
                  </a:solidFill>
                  <a:latin typeface="TheSans TT B7 Bold"/>
                </a:endParaRPr>
              </a:p>
            </p:txBody>
          </p:sp>
          <p:sp>
            <p:nvSpPr>
              <p:cNvPr id="24" name="Draaiende pijl 8">
                <a:extLst>
                  <a:ext uri="{FF2B5EF4-FFF2-40B4-BE49-F238E27FC236}">
                    <a16:creationId xmlns:a16="http://schemas.microsoft.com/office/drawing/2014/main" id="{E7904063-4DC0-4D6D-AACB-23BD87059B53}"/>
                  </a:ext>
                </a:extLst>
              </p:cNvPr>
              <p:cNvSpPr/>
              <p:nvPr/>
            </p:nvSpPr>
            <p:spPr>
              <a:xfrm rot="679456">
                <a:off x="2771224" y="788026"/>
                <a:ext cx="4585701" cy="4944140"/>
              </a:xfrm>
              <a:prstGeom prst="circularArrow">
                <a:avLst>
                  <a:gd name="adj1" fmla="val 5201"/>
                  <a:gd name="adj2" fmla="val 335940"/>
                  <a:gd name="adj3" fmla="val 4014584"/>
                  <a:gd name="adj4" fmla="val 2253537"/>
                  <a:gd name="adj5" fmla="val 6067"/>
                </a:avLst>
              </a:prstGeom>
              <a:solidFill>
                <a:srgbClr val="1D0485"/>
              </a:solidFill>
              <a:ln>
                <a:solidFill>
                  <a:srgbClr val="1D04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nl-BE" dirty="0"/>
              </a:p>
            </p:txBody>
          </p:sp>
          <p:sp>
            <p:nvSpPr>
              <p:cNvPr id="25" name="Vrije vorm 9">
                <a:extLst>
                  <a:ext uri="{FF2B5EF4-FFF2-40B4-BE49-F238E27FC236}">
                    <a16:creationId xmlns:a16="http://schemas.microsoft.com/office/drawing/2014/main" id="{12A71E0B-F8D0-4622-A83A-5A709C82396F}"/>
                  </a:ext>
                </a:extLst>
              </p:cNvPr>
              <p:cNvSpPr/>
              <p:nvPr/>
            </p:nvSpPr>
            <p:spPr>
              <a:xfrm>
                <a:off x="3455788" y="4809765"/>
                <a:ext cx="1374167" cy="1372551"/>
              </a:xfrm>
              <a:custGeom>
                <a:avLst/>
                <a:gdLst>
                  <a:gd name="connsiteX0" fmla="*/ 0 w 1372547"/>
                  <a:gd name="connsiteY0" fmla="*/ 0 h 1372547"/>
                  <a:gd name="connsiteX1" fmla="*/ 1372547 w 1372547"/>
                  <a:gd name="connsiteY1" fmla="*/ 0 h 1372547"/>
                  <a:gd name="connsiteX2" fmla="*/ 1372547 w 1372547"/>
                  <a:gd name="connsiteY2" fmla="*/ 1372547 h 1372547"/>
                  <a:gd name="connsiteX3" fmla="*/ 0 w 1372547"/>
                  <a:gd name="connsiteY3" fmla="*/ 1372547 h 1372547"/>
                  <a:gd name="connsiteX4" fmla="*/ 0 w 1372547"/>
                  <a:gd name="connsiteY4" fmla="*/ 0 h 1372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547" h="1372547">
                    <a:moveTo>
                      <a:pt x="0" y="0"/>
                    </a:moveTo>
                    <a:lnTo>
                      <a:pt x="1372547" y="0"/>
                    </a:lnTo>
                    <a:lnTo>
                      <a:pt x="1372547" y="1372547"/>
                    </a:lnTo>
                    <a:lnTo>
                      <a:pt x="0" y="13725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600" dirty="0" err="1">
                    <a:solidFill>
                      <a:srgbClr val="2E2F7C"/>
                    </a:solidFill>
                    <a:latin typeface="TheSans TT B7 Bold"/>
                  </a:rPr>
                  <a:t>Épreuves</a:t>
                </a:r>
                <a:r>
                  <a:rPr lang="nl-BE" sz="1600" dirty="0">
                    <a:solidFill>
                      <a:srgbClr val="2E2F7C"/>
                    </a:solidFill>
                    <a:latin typeface="TheSans TT B7 Bold"/>
                  </a:rPr>
                  <a:t> de </a:t>
                </a:r>
                <a:r>
                  <a:rPr lang="nl-BE" sz="1600" dirty="0" err="1">
                    <a:solidFill>
                      <a:srgbClr val="2E2F7C"/>
                    </a:solidFill>
                    <a:latin typeface="TheSans TT B7 Bold"/>
                  </a:rPr>
                  <a:t>personnalité</a:t>
                </a:r>
                <a:endParaRPr lang="nl-BE" sz="1600" dirty="0">
                  <a:solidFill>
                    <a:srgbClr val="2E2F7C"/>
                  </a:solidFill>
                  <a:latin typeface="TheSans TT B7 Bold"/>
                </a:endParaRPr>
              </a:p>
            </p:txBody>
          </p:sp>
          <p:sp>
            <p:nvSpPr>
              <p:cNvPr id="26" name="Draaiende pijl 10">
                <a:extLst>
                  <a:ext uri="{FF2B5EF4-FFF2-40B4-BE49-F238E27FC236}">
                    <a16:creationId xmlns:a16="http://schemas.microsoft.com/office/drawing/2014/main" id="{A5DE86E3-461B-4124-961B-46558E27020E}"/>
                  </a:ext>
                </a:extLst>
              </p:cNvPr>
              <p:cNvSpPr/>
              <p:nvPr/>
            </p:nvSpPr>
            <p:spPr>
              <a:xfrm rot="20957767">
                <a:off x="972869" y="775246"/>
                <a:ext cx="5146526" cy="4876545"/>
              </a:xfrm>
              <a:prstGeom prst="circularArrow">
                <a:avLst>
                  <a:gd name="adj1" fmla="val 5201"/>
                  <a:gd name="adj2" fmla="val 335940"/>
                  <a:gd name="adj3" fmla="val 8210523"/>
                  <a:gd name="adj4" fmla="val 6449476"/>
                  <a:gd name="adj5" fmla="val 6067"/>
                </a:avLst>
              </a:prstGeom>
              <a:solidFill>
                <a:srgbClr val="1D0485"/>
              </a:solidFill>
              <a:ln>
                <a:solidFill>
                  <a:srgbClr val="1D04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Vrije vorm 11">
                <a:extLst>
                  <a:ext uri="{FF2B5EF4-FFF2-40B4-BE49-F238E27FC236}">
                    <a16:creationId xmlns:a16="http://schemas.microsoft.com/office/drawing/2014/main" id="{01BEC029-12FC-427B-8112-AA0465AA95BD}"/>
                  </a:ext>
                </a:extLst>
              </p:cNvPr>
              <p:cNvSpPr/>
              <p:nvPr/>
            </p:nvSpPr>
            <p:spPr>
              <a:xfrm>
                <a:off x="1289930" y="3517561"/>
                <a:ext cx="1372407" cy="1372551"/>
              </a:xfrm>
              <a:custGeom>
                <a:avLst/>
                <a:gdLst>
                  <a:gd name="connsiteX0" fmla="*/ 0 w 1372547"/>
                  <a:gd name="connsiteY0" fmla="*/ 0 h 1372547"/>
                  <a:gd name="connsiteX1" fmla="*/ 1372547 w 1372547"/>
                  <a:gd name="connsiteY1" fmla="*/ 0 h 1372547"/>
                  <a:gd name="connsiteX2" fmla="*/ 1372547 w 1372547"/>
                  <a:gd name="connsiteY2" fmla="*/ 1372547 h 1372547"/>
                  <a:gd name="connsiteX3" fmla="*/ 0 w 1372547"/>
                  <a:gd name="connsiteY3" fmla="*/ 1372547 h 1372547"/>
                  <a:gd name="connsiteX4" fmla="*/ 0 w 1372547"/>
                  <a:gd name="connsiteY4" fmla="*/ 0 h 1372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547" h="1372547">
                    <a:moveTo>
                      <a:pt x="0" y="0"/>
                    </a:moveTo>
                    <a:lnTo>
                      <a:pt x="1372547" y="0"/>
                    </a:lnTo>
                    <a:lnTo>
                      <a:pt x="1372547" y="1372547"/>
                    </a:lnTo>
                    <a:lnTo>
                      <a:pt x="0" y="13725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600" dirty="0" err="1">
                    <a:solidFill>
                      <a:srgbClr val="2E2F7C"/>
                    </a:solidFill>
                    <a:latin typeface="TheSans TT B7 Bold"/>
                  </a:rPr>
                  <a:t>Épreuve</a:t>
                </a:r>
                <a:r>
                  <a:rPr lang="nl-BE" sz="1600" dirty="0">
                    <a:solidFill>
                      <a:srgbClr val="2E2F7C"/>
                    </a:solidFill>
                    <a:latin typeface="TheSans TT B7 Bold"/>
                  </a:rPr>
                  <a:t> </a:t>
                </a:r>
                <a:r>
                  <a:rPr lang="nl-BE" sz="1600" dirty="0" err="1">
                    <a:solidFill>
                      <a:srgbClr val="2E2F7C"/>
                    </a:solidFill>
                    <a:latin typeface="TheSans TT B7 Bold"/>
                  </a:rPr>
                  <a:t>d’aptitude</a:t>
                </a:r>
                <a:r>
                  <a:rPr lang="nl-BE" sz="1600" dirty="0">
                    <a:solidFill>
                      <a:srgbClr val="2E2F7C"/>
                    </a:solidFill>
                    <a:latin typeface="TheSans TT B7 Bold"/>
                  </a:rPr>
                  <a:t> </a:t>
                </a:r>
                <a:r>
                  <a:rPr lang="nl-BE" sz="1600" dirty="0" err="1">
                    <a:solidFill>
                      <a:srgbClr val="2E2F7C"/>
                    </a:solidFill>
                    <a:latin typeface="TheSans TT B7 Bold"/>
                  </a:rPr>
                  <a:t>médicale</a:t>
                </a:r>
                <a:endParaRPr lang="nl-BE" sz="1600" dirty="0">
                  <a:solidFill>
                    <a:srgbClr val="2E2F7C"/>
                  </a:solidFill>
                  <a:latin typeface="TheSans TT B7 Bold"/>
                </a:endParaRPr>
              </a:p>
            </p:txBody>
          </p:sp>
          <p:sp>
            <p:nvSpPr>
              <p:cNvPr id="28" name="Draaiende pijl 12">
                <a:extLst>
                  <a:ext uri="{FF2B5EF4-FFF2-40B4-BE49-F238E27FC236}">
                    <a16:creationId xmlns:a16="http://schemas.microsoft.com/office/drawing/2014/main" id="{5E7AEE6C-BD16-4B66-B23D-B4BEC4142B9E}"/>
                  </a:ext>
                </a:extLst>
              </p:cNvPr>
              <p:cNvSpPr/>
              <p:nvPr/>
            </p:nvSpPr>
            <p:spPr>
              <a:xfrm>
                <a:off x="1507976" y="1012626"/>
                <a:ext cx="4866765" cy="5146128"/>
              </a:xfrm>
              <a:prstGeom prst="circularArrow">
                <a:avLst>
                  <a:gd name="adj1" fmla="val 5201"/>
                  <a:gd name="adj2" fmla="val 335940"/>
                  <a:gd name="adj3" fmla="val 12297725"/>
                  <a:gd name="adj4" fmla="val 10770928"/>
                  <a:gd name="adj5" fmla="val 6067"/>
                </a:avLst>
              </a:prstGeom>
              <a:solidFill>
                <a:srgbClr val="1D0485"/>
              </a:solidFill>
              <a:ln>
                <a:solidFill>
                  <a:srgbClr val="1D04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6" name="Groep 16">
              <a:extLst>
                <a:ext uri="{FF2B5EF4-FFF2-40B4-BE49-F238E27FC236}">
                  <a16:creationId xmlns:a16="http://schemas.microsoft.com/office/drawing/2014/main" id="{98AA224D-DABD-4EDE-9B26-09EDC9CCC644}"/>
                </a:ext>
              </a:extLst>
            </p:cNvPr>
            <p:cNvGrpSpPr>
              <a:grpSpLocks/>
            </p:cNvGrpSpPr>
            <p:nvPr/>
          </p:nvGrpSpPr>
          <p:grpSpPr bwMode="auto">
            <a:xfrm>
              <a:off x="2739725" y="1397238"/>
              <a:ext cx="3735409" cy="3823812"/>
              <a:chOff x="2739725" y="1397238"/>
              <a:chExt cx="3735409" cy="3823812"/>
            </a:xfrm>
          </p:grpSpPr>
          <p:sp>
            <p:nvSpPr>
              <p:cNvPr id="7" name="Vrije vorm 17">
                <a:extLst>
                  <a:ext uri="{FF2B5EF4-FFF2-40B4-BE49-F238E27FC236}">
                    <a16:creationId xmlns:a16="http://schemas.microsoft.com/office/drawing/2014/main" id="{A3984BAB-5C58-4291-8C87-46E78CEC6CE0}"/>
                  </a:ext>
                </a:extLst>
              </p:cNvPr>
              <p:cNvSpPr/>
              <p:nvPr/>
            </p:nvSpPr>
            <p:spPr>
              <a:xfrm>
                <a:off x="4902145" y="1397238"/>
                <a:ext cx="526090" cy="524577"/>
              </a:xfrm>
              <a:custGeom>
                <a:avLst/>
                <a:gdLst>
                  <a:gd name="connsiteX0" fmla="*/ 0 w 524835"/>
                  <a:gd name="connsiteY0" fmla="*/ 0 h 524835"/>
                  <a:gd name="connsiteX1" fmla="*/ 524835 w 524835"/>
                  <a:gd name="connsiteY1" fmla="*/ 0 h 524835"/>
                  <a:gd name="connsiteX2" fmla="*/ 524835 w 524835"/>
                  <a:gd name="connsiteY2" fmla="*/ 524835 h 524835"/>
                  <a:gd name="connsiteX3" fmla="*/ 0 w 524835"/>
                  <a:gd name="connsiteY3" fmla="*/ 524835 h 524835"/>
                  <a:gd name="connsiteX4" fmla="*/ 0 w 52483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5" h="524835">
                    <a:moveTo>
                      <a:pt x="0" y="0"/>
                    </a:moveTo>
                    <a:lnTo>
                      <a:pt x="524835" y="0"/>
                    </a:lnTo>
                    <a:lnTo>
                      <a:pt x="52483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41910" tIns="41910" rIns="41910" bIns="41910" spcCol="1270" anchor="ctr"/>
              <a:lstStyle/>
              <a:p>
                <a:pPr algn="ctr" defTabSz="1466850" eaLnBrk="1" fontAlgn="auto" hangingPunct="1">
                  <a:lnSpc>
                    <a:spcPct val="90000"/>
                  </a:lnSpc>
                  <a:spcAft>
                    <a:spcPct val="35000"/>
                  </a:spcAft>
                  <a:defRPr/>
                </a:pPr>
                <a:endParaRPr lang="nl-BE" sz="3300">
                  <a:solidFill>
                    <a:srgbClr val="B9BAE5">
                      <a:hueOff val="0"/>
                      <a:satOff val="0"/>
                      <a:lumOff val="0"/>
                      <a:alphaOff val="0"/>
                    </a:srgbClr>
                  </a:solidFill>
                </a:endParaRPr>
              </a:p>
            </p:txBody>
          </p:sp>
          <p:sp>
            <p:nvSpPr>
              <p:cNvPr id="8" name="Vrije vorm 19">
                <a:extLst>
                  <a:ext uri="{FF2B5EF4-FFF2-40B4-BE49-F238E27FC236}">
                    <a16:creationId xmlns:a16="http://schemas.microsoft.com/office/drawing/2014/main" id="{46D6163B-1FC2-4EA1-9EB4-4A55EDEE13C2}"/>
                  </a:ext>
                </a:extLst>
              </p:cNvPr>
              <p:cNvSpPr/>
              <p:nvPr/>
            </p:nvSpPr>
            <p:spPr>
              <a:xfrm>
                <a:off x="5220891" y="2014520"/>
                <a:ext cx="1191405" cy="587792"/>
              </a:xfrm>
              <a:custGeom>
                <a:avLst/>
                <a:gdLst>
                  <a:gd name="connsiteX0" fmla="*/ 0 w 735509"/>
                  <a:gd name="connsiteY0" fmla="*/ 0 h 524835"/>
                  <a:gd name="connsiteX1" fmla="*/ 735509 w 735509"/>
                  <a:gd name="connsiteY1" fmla="*/ 0 h 524835"/>
                  <a:gd name="connsiteX2" fmla="*/ 735509 w 735509"/>
                  <a:gd name="connsiteY2" fmla="*/ 524835 h 524835"/>
                  <a:gd name="connsiteX3" fmla="*/ 0 w 735509"/>
                  <a:gd name="connsiteY3" fmla="*/ 524835 h 524835"/>
                  <a:gd name="connsiteX4" fmla="*/ 0 w 735509"/>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09" h="524835">
                    <a:moveTo>
                      <a:pt x="0" y="0"/>
                    </a:moveTo>
                    <a:lnTo>
                      <a:pt x="735509" y="0"/>
                    </a:lnTo>
                    <a:lnTo>
                      <a:pt x="735509"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000" dirty="0">
                    <a:solidFill>
                      <a:srgbClr val="2E2F7C"/>
                    </a:solidFill>
                  </a:rPr>
                  <a:t>Evaluation de la </a:t>
                </a:r>
                <a:r>
                  <a:rPr lang="nl-BE" sz="1000" dirty="0" err="1">
                    <a:solidFill>
                      <a:srgbClr val="2E2F7C"/>
                    </a:solidFill>
                  </a:rPr>
                  <a:t>moralité</a:t>
                </a:r>
                <a:r>
                  <a:rPr lang="nl-BE" sz="1000" dirty="0">
                    <a:solidFill>
                      <a:srgbClr val="2E2F7C"/>
                    </a:solidFill>
                  </a:rPr>
                  <a:t> </a:t>
                </a:r>
                <a:r>
                  <a:rPr lang="nl-BE" sz="1000" dirty="0" err="1">
                    <a:solidFill>
                      <a:srgbClr val="2E2F7C"/>
                    </a:solidFill>
                  </a:rPr>
                  <a:t>sur</a:t>
                </a:r>
                <a:r>
                  <a:rPr lang="nl-BE" sz="1000" dirty="0">
                    <a:solidFill>
                      <a:srgbClr val="2E2F7C"/>
                    </a:solidFill>
                  </a:rPr>
                  <a:t> base du </a:t>
                </a:r>
                <a:r>
                  <a:rPr lang="nl-BE" sz="1000" dirty="0" err="1">
                    <a:solidFill>
                      <a:srgbClr val="2E2F7C"/>
                    </a:solidFill>
                  </a:rPr>
                  <a:t>casier</a:t>
                </a:r>
                <a:r>
                  <a:rPr lang="nl-BE" sz="1000" dirty="0">
                    <a:solidFill>
                      <a:srgbClr val="2E2F7C"/>
                    </a:solidFill>
                  </a:rPr>
                  <a:t> </a:t>
                </a:r>
                <a:r>
                  <a:rPr lang="nl-BE" sz="1000" dirty="0" err="1">
                    <a:solidFill>
                      <a:srgbClr val="2E2F7C"/>
                    </a:solidFill>
                  </a:rPr>
                  <a:t>judiciaire</a:t>
                </a:r>
                <a:endParaRPr lang="nl-BE" sz="1000" dirty="0">
                  <a:solidFill>
                    <a:srgbClr val="2E2F7C"/>
                  </a:solidFill>
                </a:endParaRPr>
              </a:p>
            </p:txBody>
          </p:sp>
          <p:sp>
            <p:nvSpPr>
              <p:cNvPr id="10" name="Vrije vorm 21">
                <a:extLst>
                  <a:ext uri="{FF2B5EF4-FFF2-40B4-BE49-F238E27FC236}">
                    <a16:creationId xmlns:a16="http://schemas.microsoft.com/office/drawing/2014/main" id="{5A55641D-DE1A-4D76-B1EF-D7FBA16A7032}"/>
                  </a:ext>
                </a:extLst>
              </p:cNvPr>
              <p:cNvSpPr/>
              <p:nvPr/>
            </p:nvSpPr>
            <p:spPr>
              <a:xfrm>
                <a:off x="5950804" y="3213519"/>
                <a:ext cx="524330" cy="524577"/>
              </a:xfrm>
              <a:custGeom>
                <a:avLst/>
                <a:gdLst>
                  <a:gd name="connsiteX0" fmla="*/ 0 w 524835"/>
                  <a:gd name="connsiteY0" fmla="*/ 0 h 524835"/>
                  <a:gd name="connsiteX1" fmla="*/ 524835 w 524835"/>
                  <a:gd name="connsiteY1" fmla="*/ 0 h 524835"/>
                  <a:gd name="connsiteX2" fmla="*/ 524835 w 524835"/>
                  <a:gd name="connsiteY2" fmla="*/ 524835 h 524835"/>
                  <a:gd name="connsiteX3" fmla="*/ 0 w 524835"/>
                  <a:gd name="connsiteY3" fmla="*/ 524835 h 524835"/>
                  <a:gd name="connsiteX4" fmla="*/ 0 w 52483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5" h="524835">
                    <a:moveTo>
                      <a:pt x="0" y="0"/>
                    </a:moveTo>
                    <a:lnTo>
                      <a:pt x="524835" y="0"/>
                    </a:lnTo>
                    <a:lnTo>
                      <a:pt x="52483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41910" tIns="41910" rIns="41910" bIns="41910" spcCol="1270" anchor="ctr"/>
              <a:lstStyle/>
              <a:p>
                <a:pPr algn="ctr" defTabSz="1466850" eaLnBrk="1" fontAlgn="auto" hangingPunct="1">
                  <a:lnSpc>
                    <a:spcPct val="90000"/>
                  </a:lnSpc>
                  <a:spcAft>
                    <a:spcPct val="35000"/>
                  </a:spcAft>
                  <a:defRPr/>
                </a:pPr>
                <a:endParaRPr lang="nl-BE" sz="3300">
                  <a:solidFill>
                    <a:srgbClr val="B9BAE5">
                      <a:hueOff val="0"/>
                      <a:satOff val="0"/>
                      <a:lumOff val="0"/>
                      <a:alphaOff val="0"/>
                    </a:srgbClr>
                  </a:solidFill>
                </a:endParaRPr>
              </a:p>
            </p:txBody>
          </p:sp>
          <p:sp>
            <p:nvSpPr>
              <p:cNvPr id="12" name="Vrije vorm 23">
                <a:extLst>
                  <a:ext uri="{FF2B5EF4-FFF2-40B4-BE49-F238E27FC236}">
                    <a16:creationId xmlns:a16="http://schemas.microsoft.com/office/drawing/2014/main" id="{65C87D93-B729-4BFD-9D06-402992C9E238}"/>
                  </a:ext>
                </a:extLst>
              </p:cNvPr>
              <p:cNvSpPr/>
              <p:nvPr/>
            </p:nvSpPr>
            <p:spPr>
              <a:xfrm>
                <a:off x="5393045" y="4178064"/>
                <a:ext cx="524330" cy="524578"/>
              </a:xfrm>
              <a:custGeom>
                <a:avLst/>
                <a:gdLst>
                  <a:gd name="connsiteX0" fmla="*/ 0 w 524835"/>
                  <a:gd name="connsiteY0" fmla="*/ 0 h 524835"/>
                  <a:gd name="connsiteX1" fmla="*/ 524835 w 524835"/>
                  <a:gd name="connsiteY1" fmla="*/ 0 h 524835"/>
                  <a:gd name="connsiteX2" fmla="*/ 524835 w 524835"/>
                  <a:gd name="connsiteY2" fmla="*/ 524835 h 524835"/>
                  <a:gd name="connsiteX3" fmla="*/ 0 w 524835"/>
                  <a:gd name="connsiteY3" fmla="*/ 524835 h 524835"/>
                  <a:gd name="connsiteX4" fmla="*/ 0 w 52483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5" h="524835">
                    <a:moveTo>
                      <a:pt x="0" y="0"/>
                    </a:moveTo>
                    <a:lnTo>
                      <a:pt x="524835" y="0"/>
                    </a:lnTo>
                    <a:lnTo>
                      <a:pt x="52483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41910" tIns="41910" rIns="41910" bIns="41910" spcCol="1270" anchor="ctr"/>
              <a:lstStyle/>
              <a:p>
                <a:pPr algn="ctr" defTabSz="1466850" eaLnBrk="1" fontAlgn="auto" hangingPunct="1">
                  <a:lnSpc>
                    <a:spcPct val="90000"/>
                  </a:lnSpc>
                  <a:spcAft>
                    <a:spcPct val="35000"/>
                  </a:spcAft>
                  <a:defRPr/>
                </a:pPr>
                <a:endParaRPr lang="nl-BE" sz="3300">
                  <a:solidFill>
                    <a:srgbClr val="B9BAE5">
                      <a:hueOff val="0"/>
                      <a:satOff val="0"/>
                      <a:lumOff val="0"/>
                      <a:alphaOff val="0"/>
                    </a:srgbClr>
                  </a:solidFill>
                </a:endParaRPr>
              </a:p>
            </p:txBody>
          </p:sp>
          <p:sp>
            <p:nvSpPr>
              <p:cNvPr id="14" name="Vrije vorm 25">
                <a:extLst>
                  <a:ext uri="{FF2B5EF4-FFF2-40B4-BE49-F238E27FC236}">
                    <a16:creationId xmlns:a16="http://schemas.microsoft.com/office/drawing/2014/main" id="{E073FBB7-E466-4125-8DF0-F1C7B222FF0D}"/>
                  </a:ext>
                </a:extLst>
              </p:cNvPr>
              <p:cNvSpPr/>
              <p:nvPr/>
            </p:nvSpPr>
            <p:spPr>
              <a:xfrm>
                <a:off x="3643619" y="4696473"/>
                <a:ext cx="1025542" cy="524577"/>
              </a:xfrm>
              <a:custGeom>
                <a:avLst/>
                <a:gdLst>
                  <a:gd name="connsiteX0" fmla="*/ 0 w 1368152"/>
                  <a:gd name="connsiteY0" fmla="*/ 0 h 524835"/>
                  <a:gd name="connsiteX1" fmla="*/ 1368152 w 1368152"/>
                  <a:gd name="connsiteY1" fmla="*/ 0 h 524835"/>
                  <a:gd name="connsiteX2" fmla="*/ 1368152 w 1368152"/>
                  <a:gd name="connsiteY2" fmla="*/ 524835 h 524835"/>
                  <a:gd name="connsiteX3" fmla="*/ 0 w 1368152"/>
                  <a:gd name="connsiteY3" fmla="*/ 524835 h 524835"/>
                  <a:gd name="connsiteX4" fmla="*/ 0 w 1368152"/>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8152" h="524835">
                    <a:moveTo>
                      <a:pt x="0" y="0"/>
                    </a:moveTo>
                    <a:lnTo>
                      <a:pt x="1368152" y="0"/>
                    </a:lnTo>
                    <a:lnTo>
                      <a:pt x="1368152"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000" dirty="0">
                    <a:solidFill>
                      <a:srgbClr val="2E2F7C"/>
                    </a:solidFill>
                  </a:rPr>
                  <a:t>Evaluation de </a:t>
                </a:r>
                <a:r>
                  <a:rPr lang="nl-BE" sz="1000" dirty="0" err="1">
                    <a:solidFill>
                      <a:srgbClr val="2E2F7C"/>
                    </a:solidFill>
                  </a:rPr>
                  <a:t>l’intégrité</a:t>
                </a:r>
                <a:endParaRPr lang="nl-BE" sz="1000" dirty="0">
                  <a:solidFill>
                    <a:srgbClr val="2E2F7C"/>
                  </a:solidFill>
                </a:endParaRPr>
              </a:p>
            </p:txBody>
          </p:sp>
          <p:sp>
            <p:nvSpPr>
              <p:cNvPr id="16" name="Vrije vorm 27">
                <a:extLst>
                  <a:ext uri="{FF2B5EF4-FFF2-40B4-BE49-F238E27FC236}">
                    <a16:creationId xmlns:a16="http://schemas.microsoft.com/office/drawing/2014/main" id="{9D83C296-EBF5-4C90-9848-C2D41F5DBE03}"/>
                  </a:ext>
                </a:extLst>
              </p:cNvPr>
              <p:cNvSpPr/>
              <p:nvPr/>
            </p:nvSpPr>
            <p:spPr>
              <a:xfrm>
                <a:off x="3297485" y="4178064"/>
                <a:ext cx="524330" cy="524578"/>
              </a:xfrm>
              <a:custGeom>
                <a:avLst/>
                <a:gdLst>
                  <a:gd name="connsiteX0" fmla="*/ 0 w 524835"/>
                  <a:gd name="connsiteY0" fmla="*/ 0 h 524835"/>
                  <a:gd name="connsiteX1" fmla="*/ 524835 w 524835"/>
                  <a:gd name="connsiteY1" fmla="*/ 0 h 524835"/>
                  <a:gd name="connsiteX2" fmla="*/ 524835 w 524835"/>
                  <a:gd name="connsiteY2" fmla="*/ 524835 h 524835"/>
                  <a:gd name="connsiteX3" fmla="*/ 0 w 524835"/>
                  <a:gd name="connsiteY3" fmla="*/ 524835 h 524835"/>
                  <a:gd name="connsiteX4" fmla="*/ 0 w 52483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5" h="524835">
                    <a:moveTo>
                      <a:pt x="0" y="0"/>
                    </a:moveTo>
                    <a:lnTo>
                      <a:pt x="524835" y="0"/>
                    </a:lnTo>
                    <a:lnTo>
                      <a:pt x="52483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41910" tIns="41910" rIns="41910" bIns="41910" spcCol="1270" anchor="ctr"/>
              <a:lstStyle/>
              <a:p>
                <a:pPr algn="ctr" defTabSz="1466850" eaLnBrk="1" fontAlgn="auto" hangingPunct="1">
                  <a:lnSpc>
                    <a:spcPct val="90000"/>
                  </a:lnSpc>
                  <a:spcAft>
                    <a:spcPct val="35000"/>
                  </a:spcAft>
                  <a:defRPr/>
                </a:pPr>
                <a:endParaRPr lang="nl-BE" sz="3300">
                  <a:solidFill>
                    <a:srgbClr val="B9BAE5">
                      <a:hueOff val="0"/>
                      <a:satOff val="0"/>
                      <a:lumOff val="0"/>
                      <a:alphaOff val="0"/>
                    </a:srgbClr>
                  </a:solidFill>
                </a:endParaRPr>
              </a:p>
            </p:txBody>
          </p:sp>
          <p:sp>
            <p:nvSpPr>
              <p:cNvPr id="18" name="Vrije vorm 29">
                <a:extLst>
                  <a:ext uri="{FF2B5EF4-FFF2-40B4-BE49-F238E27FC236}">
                    <a16:creationId xmlns:a16="http://schemas.microsoft.com/office/drawing/2014/main" id="{B627DA97-51AE-4C0E-931C-BA9E64B4F0B3}"/>
                  </a:ext>
                </a:extLst>
              </p:cNvPr>
              <p:cNvSpPr/>
              <p:nvPr/>
            </p:nvSpPr>
            <p:spPr>
              <a:xfrm>
                <a:off x="2739725" y="3213519"/>
                <a:ext cx="524330" cy="524577"/>
              </a:xfrm>
              <a:custGeom>
                <a:avLst/>
                <a:gdLst>
                  <a:gd name="connsiteX0" fmla="*/ 0 w 524835"/>
                  <a:gd name="connsiteY0" fmla="*/ 0 h 524835"/>
                  <a:gd name="connsiteX1" fmla="*/ 524835 w 524835"/>
                  <a:gd name="connsiteY1" fmla="*/ 0 h 524835"/>
                  <a:gd name="connsiteX2" fmla="*/ 524835 w 524835"/>
                  <a:gd name="connsiteY2" fmla="*/ 524835 h 524835"/>
                  <a:gd name="connsiteX3" fmla="*/ 0 w 524835"/>
                  <a:gd name="connsiteY3" fmla="*/ 524835 h 524835"/>
                  <a:gd name="connsiteX4" fmla="*/ 0 w 52483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5" h="524835">
                    <a:moveTo>
                      <a:pt x="0" y="0"/>
                    </a:moveTo>
                    <a:lnTo>
                      <a:pt x="524835" y="0"/>
                    </a:lnTo>
                    <a:lnTo>
                      <a:pt x="52483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41910" tIns="41910" rIns="41910" bIns="41910" spcCol="1270" anchor="ctr"/>
              <a:lstStyle/>
              <a:p>
                <a:pPr algn="ctr" defTabSz="1466850" eaLnBrk="1" fontAlgn="auto" hangingPunct="1">
                  <a:lnSpc>
                    <a:spcPct val="90000"/>
                  </a:lnSpc>
                  <a:spcAft>
                    <a:spcPct val="35000"/>
                  </a:spcAft>
                  <a:defRPr/>
                </a:pPr>
                <a:endParaRPr lang="nl-BE" sz="3300">
                  <a:solidFill>
                    <a:srgbClr val="B9BAE5">
                      <a:hueOff val="0"/>
                      <a:satOff val="0"/>
                      <a:lumOff val="0"/>
                      <a:alphaOff val="0"/>
                    </a:srgbClr>
                  </a:solidFill>
                </a:endParaRPr>
              </a:p>
            </p:txBody>
          </p:sp>
          <p:sp>
            <p:nvSpPr>
              <p:cNvPr id="19" name="Vrije vorm 31">
                <a:extLst>
                  <a:ext uri="{FF2B5EF4-FFF2-40B4-BE49-F238E27FC236}">
                    <a16:creationId xmlns:a16="http://schemas.microsoft.com/office/drawing/2014/main" id="{50EA8C0E-19B7-42DF-8FAF-ABC3948648B0}"/>
                  </a:ext>
                </a:extLst>
              </p:cNvPr>
              <p:cNvSpPr/>
              <p:nvPr/>
            </p:nvSpPr>
            <p:spPr>
              <a:xfrm>
                <a:off x="5393045" y="4178065"/>
                <a:ext cx="735469" cy="524577"/>
              </a:xfrm>
              <a:custGeom>
                <a:avLst/>
                <a:gdLst>
                  <a:gd name="connsiteX0" fmla="*/ 0 w 735515"/>
                  <a:gd name="connsiteY0" fmla="*/ 0 h 524835"/>
                  <a:gd name="connsiteX1" fmla="*/ 735515 w 735515"/>
                  <a:gd name="connsiteY1" fmla="*/ 0 h 524835"/>
                  <a:gd name="connsiteX2" fmla="*/ 735515 w 735515"/>
                  <a:gd name="connsiteY2" fmla="*/ 524835 h 524835"/>
                  <a:gd name="connsiteX3" fmla="*/ 0 w 735515"/>
                  <a:gd name="connsiteY3" fmla="*/ 524835 h 524835"/>
                  <a:gd name="connsiteX4" fmla="*/ 0 w 73551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15" h="524835">
                    <a:moveTo>
                      <a:pt x="0" y="0"/>
                    </a:moveTo>
                    <a:lnTo>
                      <a:pt x="735515" y="0"/>
                    </a:lnTo>
                    <a:lnTo>
                      <a:pt x="73551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000" dirty="0">
                    <a:solidFill>
                      <a:srgbClr val="2E2F7C"/>
                    </a:solidFill>
                  </a:rPr>
                  <a:t>Rapport de la </a:t>
                </a:r>
                <a:r>
                  <a:rPr lang="nl-BE" sz="1000" dirty="0" err="1">
                    <a:solidFill>
                      <a:srgbClr val="2E2F7C"/>
                    </a:solidFill>
                  </a:rPr>
                  <a:t>police</a:t>
                </a:r>
                <a:r>
                  <a:rPr lang="nl-BE" sz="1000" dirty="0">
                    <a:solidFill>
                      <a:srgbClr val="2E2F7C"/>
                    </a:solidFill>
                  </a:rPr>
                  <a:t> </a:t>
                </a:r>
                <a:r>
                  <a:rPr lang="nl-BE" sz="1000" dirty="0" err="1">
                    <a:solidFill>
                      <a:srgbClr val="2E2F7C"/>
                    </a:solidFill>
                  </a:rPr>
                  <a:t>locale</a:t>
                </a:r>
                <a:r>
                  <a:rPr lang="nl-BE" sz="1000" dirty="0">
                    <a:solidFill>
                      <a:srgbClr val="2E2F7C"/>
                    </a:solidFill>
                  </a:rPr>
                  <a:t> (enquête de </a:t>
                </a:r>
                <a:r>
                  <a:rPr lang="nl-BE" sz="1000" dirty="0" err="1">
                    <a:solidFill>
                      <a:srgbClr val="2E2F7C"/>
                    </a:solidFill>
                  </a:rPr>
                  <a:t>moralité</a:t>
                </a:r>
                <a:r>
                  <a:rPr lang="nl-BE" sz="1000" dirty="0">
                    <a:solidFill>
                      <a:srgbClr val="2E2F7C"/>
                    </a:solidFill>
                  </a:rPr>
                  <a:t>)</a:t>
                </a:r>
              </a:p>
            </p:txBody>
          </p:sp>
        </p:grpSp>
      </p:grpSp>
      <p:grpSp>
        <p:nvGrpSpPr>
          <p:cNvPr id="30" name="Grouper 15">
            <a:extLst>
              <a:ext uri="{FF2B5EF4-FFF2-40B4-BE49-F238E27FC236}">
                <a16:creationId xmlns:a16="http://schemas.microsoft.com/office/drawing/2014/main" id="{03D398C3-ADB0-4CC2-9562-21BAA9473886}"/>
              </a:ext>
            </a:extLst>
          </p:cNvPr>
          <p:cNvGrpSpPr>
            <a:grpSpLocks/>
          </p:cNvGrpSpPr>
          <p:nvPr/>
        </p:nvGrpSpPr>
        <p:grpSpPr bwMode="auto">
          <a:xfrm>
            <a:off x="7843043" y="5050017"/>
            <a:ext cx="3639755" cy="831027"/>
            <a:chOff x="755576" y="5635848"/>
            <a:chExt cx="4320479" cy="830947"/>
          </a:xfrm>
        </p:grpSpPr>
        <p:grpSp>
          <p:nvGrpSpPr>
            <p:cNvPr id="31" name="Grouper 16">
              <a:extLst>
                <a:ext uri="{FF2B5EF4-FFF2-40B4-BE49-F238E27FC236}">
                  <a16:creationId xmlns:a16="http://schemas.microsoft.com/office/drawing/2014/main" id="{1883C07D-282D-4930-83B8-24889A56A33C}"/>
                </a:ext>
              </a:extLst>
            </p:cNvPr>
            <p:cNvGrpSpPr>
              <a:grpSpLocks/>
            </p:cNvGrpSpPr>
            <p:nvPr/>
          </p:nvGrpSpPr>
          <p:grpSpPr bwMode="auto">
            <a:xfrm>
              <a:off x="755576" y="5635848"/>
              <a:ext cx="2808312" cy="307777"/>
              <a:chOff x="755576" y="5635848"/>
              <a:chExt cx="2808312" cy="307777"/>
            </a:xfrm>
          </p:grpSpPr>
          <p:sp>
            <p:nvSpPr>
              <p:cNvPr id="35" name="PIJL-RECHTS 37">
                <a:extLst>
                  <a:ext uri="{FF2B5EF4-FFF2-40B4-BE49-F238E27FC236}">
                    <a16:creationId xmlns:a16="http://schemas.microsoft.com/office/drawing/2014/main" id="{3D18C20B-A9B5-4586-8757-C1AA9D285187}"/>
                  </a:ext>
                </a:extLst>
              </p:cNvPr>
              <p:cNvSpPr/>
              <p:nvPr/>
            </p:nvSpPr>
            <p:spPr>
              <a:xfrm rot="10800000">
                <a:off x="755576" y="5640610"/>
                <a:ext cx="576188" cy="287311"/>
              </a:xfrm>
              <a:prstGeom prst="rightArrow">
                <a:avLst/>
              </a:prstGeom>
              <a:solidFill>
                <a:srgbClr val="1D0485"/>
              </a:solidFill>
              <a:ln>
                <a:solidFill>
                  <a:srgbClr val="1D048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sz="1800">
                  <a:solidFill>
                    <a:srgbClr val="B9BAE5"/>
                  </a:solidFill>
                </a:endParaRPr>
              </a:p>
            </p:txBody>
          </p:sp>
          <p:sp>
            <p:nvSpPr>
              <p:cNvPr id="36" name="Tekstvak 39">
                <a:extLst>
                  <a:ext uri="{FF2B5EF4-FFF2-40B4-BE49-F238E27FC236}">
                    <a16:creationId xmlns:a16="http://schemas.microsoft.com/office/drawing/2014/main" id="{672B2A91-89B5-4D24-902A-96552AD28C55}"/>
                  </a:ext>
                </a:extLst>
              </p:cNvPr>
              <p:cNvSpPr txBox="1">
                <a:spLocks noChangeArrowheads="1"/>
              </p:cNvSpPr>
              <p:nvPr/>
            </p:nvSpPr>
            <p:spPr bwMode="auto">
              <a:xfrm>
                <a:off x="1335955" y="5635848"/>
                <a:ext cx="22279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nl-BE" altLang="nl-BE" sz="1400" dirty="0" err="1">
                    <a:solidFill>
                      <a:srgbClr val="2E2F7C"/>
                    </a:solidFill>
                    <a:latin typeface="TheSans TT B7 Bold"/>
                  </a:rPr>
                  <a:t>Épreuves</a:t>
                </a:r>
                <a:r>
                  <a:rPr lang="nl-BE" altLang="nl-BE" sz="1400" dirty="0">
                    <a:solidFill>
                      <a:srgbClr val="2E2F7C"/>
                    </a:solidFill>
                    <a:latin typeface="TheSans TT B7 Bold"/>
                  </a:rPr>
                  <a:t> de </a:t>
                </a:r>
                <a:r>
                  <a:rPr lang="nl-BE" altLang="nl-BE" sz="1400" dirty="0" err="1">
                    <a:solidFill>
                      <a:srgbClr val="2E2F7C"/>
                    </a:solidFill>
                    <a:latin typeface="TheSans TT B7 Bold"/>
                  </a:rPr>
                  <a:t>sélection</a:t>
                </a:r>
                <a:endParaRPr lang="nl-BE" altLang="nl-BE" sz="1400" dirty="0">
                  <a:solidFill>
                    <a:srgbClr val="2E2F7C"/>
                  </a:solidFill>
                  <a:latin typeface="TheSans TT B7 Bold"/>
                </a:endParaRPr>
              </a:p>
            </p:txBody>
          </p:sp>
        </p:grpSp>
        <p:grpSp>
          <p:nvGrpSpPr>
            <p:cNvPr id="32" name="Grouper 17">
              <a:extLst>
                <a:ext uri="{FF2B5EF4-FFF2-40B4-BE49-F238E27FC236}">
                  <a16:creationId xmlns:a16="http://schemas.microsoft.com/office/drawing/2014/main" id="{921EFE08-C321-4A1E-AB37-5A2F770A1D27}"/>
                </a:ext>
              </a:extLst>
            </p:cNvPr>
            <p:cNvGrpSpPr>
              <a:grpSpLocks/>
            </p:cNvGrpSpPr>
            <p:nvPr/>
          </p:nvGrpSpPr>
          <p:grpSpPr bwMode="auto">
            <a:xfrm>
              <a:off x="768629" y="5943624"/>
              <a:ext cx="4307426" cy="523171"/>
              <a:chOff x="768629" y="5943624"/>
              <a:chExt cx="4307426" cy="523171"/>
            </a:xfrm>
          </p:grpSpPr>
          <p:sp>
            <p:nvSpPr>
              <p:cNvPr id="33" name="PIJL-RECHTS 38">
                <a:extLst>
                  <a:ext uri="{FF2B5EF4-FFF2-40B4-BE49-F238E27FC236}">
                    <a16:creationId xmlns:a16="http://schemas.microsoft.com/office/drawing/2014/main" id="{77EDBA82-6D75-40BB-9579-C841E07BAA52}"/>
                  </a:ext>
                </a:extLst>
              </p:cNvPr>
              <p:cNvSpPr/>
              <p:nvPr/>
            </p:nvSpPr>
            <p:spPr>
              <a:xfrm rot="10800000">
                <a:off x="768629" y="6000938"/>
                <a:ext cx="576188" cy="236514"/>
              </a:xfrm>
              <a:prstGeom prst="rightArrow">
                <a:avLst/>
              </a:prstGeom>
              <a:solidFill>
                <a:srgbClr val="CD6604"/>
              </a:solidFill>
              <a:ln>
                <a:solidFill>
                  <a:srgbClr val="CD66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sz="1800">
                  <a:solidFill>
                    <a:srgbClr val="B9BAE5"/>
                  </a:solidFill>
                </a:endParaRPr>
              </a:p>
            </p:txBody>
          </p:sp>
          <p:sp>
            <p:nvSpPr>
              <p:cNvPr id="34" name="Tekstvak 40">
                <a:extLst>
                  <a:ext uri="{FF2B5EF4-FFF2-40B4-BE49-F238E27FC236}">
                    <a16:creationId xmlns:a16="http://schemas.microsoft.com/office/drawing/2014/main" id="{59BE8BF9-CAC6-40F8-8608-DFF5B284307F}"/>
                  </a:ext>
                </a:extLst>
              </p:cNvPr>
              <p:cNvSpPr txBox="1">
                <a:spLocks noChangeArrowheads="1"/>
              </p:cNvSpPr>
              <p:nvPr/>
            </p:nvSpPr>
            <p:spPr bwMode="auto">
              <a:xfrm>
                <a:off x="1335956" y="5943624"/>
                <a:ext cx="3740099" cy="523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nl-BE" altLang="nl-BE" sz="1400" dirty="0" err="1">
                    <a:solidFill>
                      <a:srgbClr val="2E2F7C"/>
                    </a:solidFill>
                    <a:latin typeface="TheSans TT B7 Bold"/>
                  </a:rPr>
                  <a:t>Évaluation</a:t>
                </a:r>
                <a:r>
                  <a:rPr lang="nl-BE" altLang="nl-BE" sz="1400" dirty="0">
                    <a:solidFill>
                      <a:srgbClr val="2E2F7C"/>
                    </a:solidFill>
                    <a:latin typeface="TheSans TT B7 Bold"/>
                  </a:rPr>
                  <a:t> de la conduite </a:t>
                </a:r>
                <a:r>
                  <a:rPr lang="nl-BE" altLang="nl-BE" sz="1400" dirty="0" err="1">
                    <a:solidFill>
                      <a:srgbClr val="2E2F7C"/>
                    </a:solidFill>
                    <a:latin typeface="TheSans TT B7 Bold"/>
                  </a:rPr>
                  <a:t>irréprochable</a:t>
                </a:r>
                <a:r>
                  <a:rPr lang="nl-BE" altLang="nl-BE" sz="1400" dirty="0">
                    <a:solidFill>
                      <a:srgbClr val="2E2F7C"/>
                    </a:solidFill>
                    <a:latin typeface="TheSans TT B7 Bold"/>
                  </a:rPr>
                  <a:t> (</a:t>
                </a:r>
                <a:r>
                  <a:rPr lang="nl-BE" altLang="nl-BE" sz="1400" dirty="0" err="1">
                    <a:solidFill>
                      <a:srgbClr val="2E2F7C"/>
                    </a:solidFill>
                    <a:latin typeface="TheSans TT B7 Bold"/>
                  </a:rPr>
                  <a:t>commission</a:t>
                </a:r>
                <a:r>
                  <a:rPr lang="nl-BE" altLang="nl-BE" sz="1400" dirty="0">
                    <a:solidFill>
                      <a:srgbClr val="2E2F7C"/>
                    </a:solidFill>
                    <a:latin typeface="TheSans TT B7 Bold"/>
                  </a:rPr>
                  <a:t> de </a:t>
                </a:r>
                <a:r>
                  <a:rPr lang="nl-BE" altLang="nl-BE" sz="1400" dirty="0" err="1">
                    <a:solidFill>
                      <a:srgbClr val="2E2F7C"/>
                    </a:solidFill>
                    <a:latin typeface="TheSans TT B7 Bold"/>
                  </a:rPr>
                  <a:t>moralité</a:t>
                </a:r>
                <a:r>
                  <a:rPr lang="nl-BE" altLang="nl-BE" sz="1400" dirty="0">
                    <a:solidFill>
                      <a:srgbClr val="2E2F7C"/>
                    </a:solidFill>
                    <a:latin typeface="TheSans TT B7 Bold"/>
                  </a:rPr>
                  <a:t>)</a:t>
                </a:r>
              </a:p>
            </p:txBody>
          </p:sp>
        </p:grpSp>
      </p:grpSp>
      <p:sp>
        <p:nvSpPr>
          <p:cNvPr id="38" name="Oval 37">
            <a:extLst>
              <a:ext uri="{FF2B5EF4-FFF2-40B4-BE49-F238E27FC236}">
                <a16:creationId xmlns:a16="http://schemas.microsoft.com/office/drawing/2014/main" id="{52E50D4A-2C37-4D24-B750-C111782CA135}"/>
              </a:ext>
            </a:extLst>
          </p:cNvPr>
          <p:cNvSpPr/>
          <p:nvPr/>
        </p:nvSpPr>
        <p:spPr>
          <a:xfrm>
            <a:off x="5831142" y="2704277"/>
            <a:ext cx="5782323" cy="1178387"/>
          </a:xfrm>
          <a:prstGeom prst="ellipse">
            <a:avLst/>
          </a:prstGeom>
          <a:noFill/>
          <a:ln w="19050">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nl-BE"/>
          </a:p>
        </p:txBody>
      </p:sp>
      <p:sp>
        <p:nvSpPr>
          <p:cNvPr id="37" name="Draaiende pijl 20">
            <a:extLst>
              <a:ext uri="{FF2B5EF4-FFF2-40B4-BE49-F238E27FC236}">
                <a16:creationId xmlns:a16="http://schemas.microsoft.com/office/drawing/2014/main" id="{DB155043-F7E4-4EB6-ADA8-EE67D7F4E380}"/>
              </a:ext>
            </a:extLst>
          </p:cNvPr>
          <p:cNvSpPr/>
          <p:nvPr/>
        </p:nvSpPr>
        <p:spPr bwMode="auto">
          <a:xfrm rot="1140851">
            <a:off x="2766897" y="1413482"/>
            <a:ext cx="3016406" cy="3730321"/>
          </a:xfrm>
          <a:prstGeom prst="circularArrow">
            <a:avLst>
              <a:gd name="adj1" fmla="val 2939"/>
              <a:gd name="adj2" fmla="val 478909"/>
              <a:gd name="adj3" fmla="val 21463746"/>
              <a:gd name="adj4" fmla="val 20787258"/>
              <a:gd name="adj5" fmla="val 3566"/>
            </a:avLst>
          </a:prstGeom>
          <a:solidFill>
            <a:srgbClr val="CD6604"/>
          </a:solidFill>
          <a:ln>
            <a:solidFill>
              <a:srgbClr val="CD6604"/>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9" name="Draaiende pijl 26">
            <a:extLst>
              <a:ext uri="{FF2B5EF4-FFF2-40B4-BE49-F238E27FC236}">
                <a16:creationId xmlns:a16="http://schemas.microsoft.com/office/drawing/2014/main" id="{664EBB44-3C5F-4BC3-9BD3-AAEC6EF81D69}"/>
              </a:ext>
            </a:extLst>
          </p:cNvPr>
          <p:cNvSpPr/>
          <p:nvPr/>
        </p:nvSpPr>
        <p:spPr bwMode="auto">
          <a:xfrm rot="19569468">
            <a:off x="2427046" y="1291356"/>
            <a:ext cx="3533738" cy="3730321"/>
          </a:xfrm>
          <a:prstGeom prst="circularArrow">
            <a:avLst>
              <a:gd name="adj1" fmla="val 2939"/>
              <a:gd name="adj2" fmla="val 179860"/>
              <a:gd name="adj3" fmla="val 6948414"/>
              <a:gd name="adj4" fmla="val 6033843"/>
              <a:gd name="adj5" fmla="val 3200"/>
            </a:avLst>
          </a:prstGeom>
          <a:solidFill>
            <a:srgbClr val="CD6604"/>
          </a:solidFill>
          <a:ln>
            <a:solidFill>
              <a:srgbClr val="CD6604"/>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 name="ZoneTexte 2">
            <a:extLst>
              <a:ext uri="{FF2B5EF4-FFF2-40B4-BE49-F238E27FC236}">
                <a16:creationId xmlns:a16="http://schemas.microsoft.com/office/drawing/2014/main" id="{FE46E74D-E63C-493C-9B9A-D6C590B20B8F}"/>
              </a:ext>
            </a:extLst>
          </p:cNvPr>
          <p:cNvSpPr txBox="1"/>
          <p:nvPr/>
        </p:nvSpPr>
        <p:spPr>
          <a:xfrm>
            <a:off x="1020112" y="1294777"/>
            <a:ext cx="2926380" cy="861774"/>
          </a:xfrm>
          <a:prstGeom prst="rect">
            <a:avLst/>
          </a:prstGeom>
          <a:noFill/>
        </p:spPr>
        <p:txBody>
          <a:bodyPr wrap="square" rtlCol="0">
            <a:spAutoFit/>
          </a:bodyPr>
          <a:lstStyle/>
          <a:p>
            <a:r>
              <a:rPr lang="fr-FR" sz="1600" dirty="0">
                <a:solidFill>
                  <a:srgbClr val="2E2F7C"/>
                </a:solidFill>
                <a:latin typeface="TheSans TT B7 Bold"/>
              </a:rPr>
              <a:t>Prise de</a:t>
            </a:r>
            <a:r>
              <a:rPr lang="fr-FR" dirty="0"/>
              <a:t> </a:t>
            </a:r>
            <a:r>
              <a:rPr lang="fr-FR" sz="1600" dirty="0">
                <a:solidFill>
                  <a:srgbClr val="2E2F7C"/>
                </a:solidFill>
                <a:latin typeface="TheSans TT B7 Bold"/>
              </a:rPr>
              <a:t>décision finale tant pour la personnalité que la moralité =&gt; réserve de recrutement</a:t>
            </a:r>
            <a:endParaRPr lang="fr-BE" sz="1600" dirty="0">
              <a:solidFill>
                <a:srgbClr val="2E2F7C"/>
              </a:solidFill>
              <a:latin typeface="TheSans TT B7 Bold"/>
            </a:endParaRPr>
          </a:p>
        </p:txBody>
      </p:sp>
      <p:sp>
        <p:nvSpPr>
          <p:cNvPr id="40" name="Draaiende pijl 26">
            <a:extLst>
              <a:ext uri="{FF2B5EF4-FFF2-40B4-BE49-F238E27FC236}">
                <a16:creationId xmlns:a16="http://schemas.microsoft.com/office/drawing/2014/main" id="{B599AAB4-D407-46C4-AEEA-69FA417DF655}"/>
              </a:ext>
            </a:extLst>
          </p:cNvPr>
          <p:cNvSpPr/>
          <p:nvPr/>
        </p:nvSpPr>
        <p:spPr bwMode="auto">
          <a:xfrm rot="4335430">
            <a:off x="1699363" y="1537237"/>
            <a:ext cx="3533738" cy="3364762"/>
          </a:xfrm>
          <a:prstGeom prst="circularArrow">
            <a:avLst>
              <a:gd name="adj1" fmla="val 2939"/>
              <a:gd name="adj2" fmla="val 1124036"/>
              <a:gd name="adj3" fmla="val 6948414"/>
              <a:gd name="adj4" fmla="val 1397276"/>
              <a:gd name="adj5" fmla="val 3200"/>
            </a:avLst>
          </a:prstGeom>
          <a:solidFill>
            <a:srgbClr val="CD6604"/>
          </a:solidFill>
          <a:ln>
            <a:solidFill>
              <a:srgbClr val="CD6604"/>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42" name="Draaiende pijl 20">
            <a:extLst>
              <a:ext uri="{FF2B5EF4-FFF2-40B4-BE49-F238E27FC236}">
                <a16:creationId xmlns:a16="http://schemas.microsoft.com/office/drawing/2014/main" id="{98E416C0-76DA-46DE-9217-BD0BDA8EA13D}"/>
              </a:ext>
            </a:extLst>
          </p:cNvPr>
          <p:cNvSpPr/>
          <p:nvPr/>
        </p:nvSpPr>
        <p:spPr bwMode="auto">
          <a:xfrm rot="21345627">
            <a:off x="2811210" y="905774"/>
            <a:ext cx="3016406" cy="3730321"/>
          </a:xfrm>
          <a:prstGeom prst="circularArrow">
            <a:avLst>
              <a:gd name="adj1" fmla="val 2939"/>
              <a:gd name="adj2" fmla="val 478909"/>
              <a:gd name="adj3" fmla="val 21463746"/>
              <a:gd name="adj4" fmla="val 20787258"/>
              <a:gd name="adj5" fmla="val 3566"/>
            </a:avLst>
          </a:prstGeom>
          <a:solidFill>
            <a:srgbClr val="CD6604"/>
          </a:solidFill>
          <a:ln>
            <a:solidFill>
              <a:srgbClr val="CD6604"/>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44" name="Vrije vorm 19">
            <a:extLst>
              <a:ext uri="{FF2B5EF4-FFF2-40B4-BE49-F238E27FC236}">
                <a16:creationId xmlns:a16="http://schemas.microsoft.com/office/drawing/2014/main" id="{96E2D1F5-2522-4946-8E8B-D387E62F2F6B}"/>
              </a:ext>
            </a:extLst>
          </p:cNvPr>
          <p:cNvSpPr/>
          <p:nvPr/>
        </p:nvSpPr>
        <p:spPr bwMode="auto">
          <a:xfrm>
            <a:off x="4883144" y="2772824"/>
            <a:ext cx="1209093" cy="630025"/>
          </a:xfrm>
          <a:custGeom>
            <a:avLst/>
            <a:gdLst>
              <a:gd name="connsiteX0" fmla="*/ 0 w 735509"/>
              <a:gd name="connsiteY0" fmla="*/ 0 h 524835"/>
              <a:gd name="connsiteX1" fmla="*/ 735509 w 735509"/>
              <a:gd name="connsiteY1" fmla="*/ 0 h 524835"/>
              <a:gd name="connsiteX2" fmla="*/ 735509 w 735509"/>
              <a:gd name="connsiteY2" fmla="*/ 524835 h 524835"/>
              <a:gd name="connsiteX3" fmla="*/ 0 w 735509"/>
              <a:gd name="connsiteY3" fmla="*/ 524835 h 524835"/>
              <a:gd name="connsiteX4" fmla="*/ 0 w 735509"/>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09" h="524835">
                <a:moveTo>
                  <a:pt x="0" y="0"/>
                </a:moveTo>
                <a:lnTo>
                  <a:pt x="735509" y="0"/>
                </a:lnTo>
                <a:lnTo>
                  <a:pt x="735509"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000" dirty="0" err="1">
                <a:solidFill>
                  <a:srgbClr val="2E2F7C"/>
                </a:solidFill>
              </a:rPr>
              <a:t>Consultation</a:t>
            </a:r>
            <a:r>
              <a:rPr lang="nl-BE" sz="1000" dirty="0">
                <a:solidFill>
                  <a:srgbClr val="2E2F7C"/>
                </a:solidFill>
              </a:rPr>
              <a:t> de la </a:t>
            </a:r>
            <a:r>
              <a:rPr lang="nl-BE" sz="1000" dirty="0" err="1">
                <a:solidFill>
                  <a:srgbClr val="2E2F7C"/>
                </a:solidFill>
              </a:rPr>
              <a:t>banque</a:t>
            </a:r>
            <a:r>
              <a:rPr lang="nl-BE" sz="1000" dirty="0">
                <a:solidFill>
                  <a:srgbClr val="2E2F7C"/>
                </a:solidFill>
              </a:rPr>
              <a:t> de </a:t>
            </a:r>
            <a:r>
              <a:rPr lang="nl-BE" sz="1000" dirty="0" err="1">
                <a:solidFill>
                  <a:srgbClr val="2E2F7C"/>
                </a:solidFill>
              </a:rPr>
              <a:t>données</a:t>
            </a:r>
            <a:endParaRPr lang="nl-BE" sz="1000" dirty="0">
              <a:solidFill>
                <a:srgbClr val="2E2F7C"/>
              </a:solidFill>
            </a:endParaRPr>
          </a:p>
        </p:txBody>
      </p:sp>
    </p:spTree>
    <p:extLst>
      <p:ext uri="{BB962C8B-B14F-4D97-AF65-F5344CB8AC3E}">
        <p14:creationId xmlns:p14="http://schemas.microsoft.com/office/powerpoint/2010/main" val="1350339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81A91-5BDE-4D8B-A51B-2430CC5043C2}"/>
              </a:ext>
            </a:extLst>
          </p:cNvPr>
          <p:cNvSpPr>
            <a:spLocks noGrp="1"/>
          </p:cNvSpPr>
          <p:nvPr>
            <p:ph type="title"/>
          </p:nvPr>
        </p:nvSpPr>
        <p:spPr/>
        <p:txBody>
          <a:bodyPr/>
          <a:lstStyle/>
          <a:p>
            <a:pPr algn="l"/>
            <a:r>
              <a:rPr lang="fr-BE" cap="small" dirty="0">
                <a:solidFill>
                  <a:srgbClr val="002060"/>
                </a:solidFill>
              </a:rPr>
              <a:t>Epreuve</a:t>
            </a:r>
            <a:r>
              <a:rPr lang="nl-BE" cap="small" dirty="0">
                <a:solidFill>
                  <a:srgbClr val="002060"/>
                </a:solidFill>
              </a:rPr>
              <a:t> </a:t>
            </a:r>
            <a:r>
              <a:rPr lang="nl-BE" cap="small" dirty="0" err="1">
                <a:solidFill>
                  <a:srgbClr val="002060"/>
                </a:solidFill>
              </a:rPr>
              <a:t>d’aptitudes</a:t>
            </a:r>
            <a:r>
              <a:rPr lang="nl-BE" cap="small" dirty="0">
                <a:solidFill>
                  <a:srgbClr val="002060"/>
                </a:solidFill>
              </a:rPr>
              <a:t> </a:t>
            </a:r>
            <a:r>
              <a:rPr lang="nl-BE" cap="small" dirty="0" err="1">
                <a:solidFill>
                  <a:srgbClr val="002060"/>
                </a:solidFill>
              </a:rPr>
              <a:t>cognitives</a:t>
            </a:r>
            <a:endParaRPr lang="nl-BE" dirty="0"/>
          </a:p>
        </p:txBody>
      </p:sp>
      <p:sp>
        <p:nvSpPr>
          <p:cNvPr id="3" name="Content Placeholder 2">
            <a:extLst>
              <a:ext uri="{FF2B5EF4-FFF2-40B4-BE49-F238E27FC236}">
                <a16:creationId xmlns:a16="http://schemas.microsoft.com/office/drawing/2014/main" id="{FC9151C2-9883-4B59-AEAA-B971F9EED3BD}"/>
              </a:ext>
            </a:extLst>
          </p:cNvPr>
          <p:cNvSpPr>
            <a:spLocks noGrp="1"/>
          </p:cNvSpPr>
          <p:nvPr>
            <p:ph idx="1"/>
          </p:nvPr>
        </p:nvSpPr>
        <p:spPr>
          <a:xfrm>
            <a:off x="609599" y="1059513"/>
            <a:ext cx="10972801" cy="4525963"/>
          </a:xfrm>
        </p:spPr>
        <p:txBody>
          <a:bodyPr/>
          <a:lstStyle/>
          <a:p>
            <a:pPr>
              <a:spcBef>
                <a:spcPct val="0"/>
              </a:spcBef>
              <a:buFont typeface="Wingdings" panose="05000000000000000000" pitchFamily="2" charset="2"/>
              <a:buChar char="Ø"/>
            </a:pPr>
            <a:r>
              <a:rPr lang="nl-BE" sz="2800" cap="small" dirty="0" err="1">
                <a:solidFill>
                  <a:srgbClr val="002060"/>
                </a:solidFill>
                <a:latin typeface="+mj-lt"/>
                <a:ea typeface="+mj-ea"/>
                <a:cs typeface="+mj-cs"/>
              </a:rPr>
              <a:t>Comprend</a:t>
            </a:r>
            <a:r>
              <a:rPr lang="nl-BE" sz="2800" cap="small" dirty="0">
                <a:solidFill>
                  <a:srgbClr val="002060"/>
                </a:solidFill>
                <a:latin typeface="+mj-lt"/>
                <a:ea typeface="+mj-ea"/>
                <a:cs typeface="+mj-cs"/>
              </a:rPr>
              <a:t> 2 sous-</a:t>
            </a:r>
            <a:r>
              <a:rPr lang="nl-BE" sz="2800" cap="small" dirty="0" err="1">
                <a:solidFill>
                  <a:srgbClr val="002060"/>
                </a:solidFill>
                <a:latin typeface="+mj-lt"/>
                <a:ea typeface="+mj-ea"/>
                <a:cs typeface="+mj-cs"/>
              </a:rPr>
              <a:t>épreuves</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qui</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doivent</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être</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toutes</a:t>
            </a:r>
            <a:r>
              <a:rPr lang="nl-BE" sz="2800" cap="small" dirty="0">
                <a:solidFill>
                  <a:srgbClr val="002060"/>
                </a:solidFill>
                <a:latin typeface="+mj-lt"/>
                <a:ea typeface="+mj-ea"/>
                <a:cs typeface="+mj-cs"/>
              </a:rPr>
              <a:t> deux </a:t>
            </a:r>
            <a:r>
              <a:rPr lang="nl-BE" sz="2800" cap="small" dirty="0" err="1">
                <a:solidFill>
                  <a:srgbClr val="002060"/>
                </a:solidFill>
                <a:latin typeface="+mj-lt"/>
                <a:ea typeface="+mj-ea"/>
                <a:cs typeface="+mj-cs"/>
              </a:rPr>
              <a:t>réussies</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avec</a:t>
            </a:r>
            <a:r>
              <a:rPr lang="nl-BE" sz="2800" cap="small" dirty="0">
                <a:solidFill>
                  <a:srgbClr val="002060"/>
                </a:solidFill>
                <a:latin typeface="+mj-lt"/>
                <a:ea typeface="+mj-ea"/>
                <a:cs typeface="+mj-cs"/>
              </a:rPr>
              <a:t> </a:t>
            </a:r>
            <a:r>
              <a:rPr lang="nl-BE" sz="2800" cap="small" dirty="0" err="1">
                <a:solidFill>
                  <a:srgbClr val="002060"/>
                </a:solidFill>
                <a:latin typeface="+mj-lt"/>
                <a:ea typeface="+mj-ea"/>
                <a:cs typeface="+mj-cs"/>
              </a:rPr>
              <a:t>un</a:t>
            </a:r>
            <a:r>
              <a:rPr lang="nl-BE" sz="2800" cap="small" dirty="0">
                <a:solidFill>
                  <a:srgbClr val="002060"/>
                </a:solidFill>
                <a:latin typeface="+mj-lt"/>
                <a:ea typeface="+mj-ea"/>
                <a:cs typeface="+mj-cs"/>
              </a:rPr>
              <a:t> </a:t>
            </a:r>
          </a:p>
          <a:p>
            <a:pPr marL="0" indent="0">
              <a:spcBef>
                <a:spcPct val="0"/>
              </a:spcBef>
              <a:buNone/>
            </a:pPr>
            <a:r>
              <a:rPr lang="nl-BE" sz="2800" cap="small" dirty="0">
                <a:solidFill>
                  <a:srgbClr val="002060"/>
                </a:solidFill>
                <a:latin typeface="+mj-lt"/>
                <a:ea typeface="+mj-ea"/>
                <a:cs typeface="+mj-cs"/>
              </a:rPr>
              <a:t>    T-score de 40 : </a:t>
            </a:r>
          </a:p>
          <a:p>
            <a:pPr marL="0" indent="0">
              <a:spcBef>
                <a:spcPct val="0"/>
              </a:spcBef>
              <a:buNone/>
            </a:pPr>
            <a:endParaRPr lang="nl-BE" sz="900" cap="small" dirty="0">
              <a:solidFill>
                <a:srgbClr val="002060"/>
              </a:solidFill>
              <a:latin typeface="+mj-lt"/>
              <a:ea typeface="+mj-ea"/>
              <a:cs typeface="+mj-cs"/>
            </a:endParaRPr>
          </a:p>
          <a:p>
            <a:pPr lvl="2">
              <a:spcBef>
                <a:spcPct val="0"/>
              </a:spcBef>
              <a:buFont typeface="Arial" panose="020B0604020202020204" pitchFamily="34" charset="0"/>
              <a:buChar char="•"/>
            </a:pPr>
            <a:r>
              <a:rPr lang="nl-BE" cap="small" dirty="0" err="1">
                <a:solidFill>
                  <a:srgbClr val="002060"/>
                </a:solidFill>
                <a:latin typeface="+mj-lt"/>
                <a:ea typeface="+mj-ea"/>
                <a:cs typeface="+mj-cs"/>
              </a:rPr>
              <a:t>Potentiel</a:t>
            </a:r>
            <a:r>
              <a:rPr lang="nl-BE" cap="small" dirty="0">
                <a:solidFill>
                  <a:srgbClr val="002060"/>
                </a:solidFill>
                <a:latin typeface="+mj-lt"/>
                <a:ea typeface="+mj-ea"/>
                <a:cs typeface="+mj-cs"/>
              </a:rPr>
              <a:t> </a:t>
            </a:r>
            <a:r>
              <a:rPr lang="nl-BE" cap="small" dirty="0" err="1">
                <a:solidFill>
                  <a:srgbClr val="002060"/>
                </a:solidFill>
                <a:latin typeface="+mj-lt"/>
                <a:ea typeface="+mj-ea"/>
                <a:cs typeface="+mj-cs"/>
              </a:rPr>
              <a:t>intellectuel</a:t>
            </a:r>
            <a:endParaRPr lang="nl-BE" cap="small" dirty="0">
              <a:solidFill>
                <a:srgbClr val="002060"/>
              </a:solidFill>
              <a:latin typeface="+mj-lt"/>
              <a:ea typeface="+mj-ea"/>
              <a:cs typeface="+mj-cs"/>
            </a:endParaRPr>
          </a:p>
          <a:p>
            <a:pPr marL="914400" lvl="2" indent="0">
              <a:spcBef>
                <a:spcPct val="0"/>
              </a:spcBef>
              <a:buNone/>
            </a:pPr>
            <a:r>
              <a:rPr lang="nl-BE" cap="small" dirty="0">
                <a:solidFill>
                  <a:srgbClr val="002060"/>
                </a:solidFill>
                <a:latin typeface="+mj-lt"/>
                <a:ea typeface="+mj-ea"/>
                <a:cs typeface="+mj-cs"/>
              </a:rPr>
              <a:t>    = </a:t>
            </a:r>
            <a:r>
              <a:rPr lang="nl-BE" cap="small" dirty="0" err="1">
                <a:solidFill>
                  <a:srgbClr val="002060"/>
                </a:solidFill>
                <a:latin typeface="+mj-lt"/>
                <a:ea typeface="+mj-ea"/>
                <a:cs typeface="+mj-cs"/>
              </a:rPr>
              <a:t>capacité</a:t>
            </a:r>
            <a:r>
              <a:rPr lang="nl-BE" cap="small" dirty="0">
                <a:solidFill>
                  <a:srgbClr val="002060"/>
                </a:solidFill>
                <a:latin typeface="+mj-lt"/>
                <a:ea typeface="+mj-ea"/>
                <a:cs typeface="+mj-cs"/>
              </a:rPr>
              <a:t> de </a:t>
            </a:r>
            <a:r>
              <a:rPr lang="nl-BE" cap="small" dirty="0" err="1">
                <a:solidFill>
                  <a:srgbClr val="002060"/>
                </a:solidFill>
                <a:latin typeface="+mj-lt"/>
                <a:ea typeface="+mj-ea"/>
                <a:cs typeface="+mj-cs"/>
              </a:rPr>
              <a:t>traiter</a:t>
            </a:r>
            <a:r>
              <a:rPr lang="nl-BE" cap="small" dirty="0">
                <a:solidFill>
                  <a:srgbClr val="002060"/>
                </a:solidFill>
                <a:latin typeface="+mj-lt"/>
                <a:ea typeface="+mj-ea"/>
                <a:cs typeface="+mj-cs"/>
              </a:rPr>
              <a:t> des </a:t>
            </a:r>
            <a:r>
              <a:rPr lang="nl-BE" cap="small" dirty="0" err="1">
                <a:solidFill>
                  <a:srgbClr val="002060"/>
                </a:solidFill>
                <a:latin typeface="+mj-lt"/>
                <a:ea typeface="+mj-ea"/>
                <a:cs typeface="+mj-cs"/>
              </a:rPr>
              <a:t>données</a:t>
            </a:r>
            <a:r>
              <a:rPr lang="nl-BE" cap="small" dirty="0">
                <a:solidFill>
                  <a:srgbClr val="002060"/>
                </a:solidFill>
                <a:latin typeface="+mj-lt"/>
                <a:ea typeface="+mj-ea"/>
                <a:cs typeface="+mj-cs"/>
              </a:rPr>
              <a:t> </a:t>
            </a:r>
            <a:r>
              <a:rPr lang="nl-BE" cap="small" dirty="0" err="1">
                <a:solidFill>
                  <a:srgbClr val="002060"/>
                </a:solidFill>
                <a:latin typeface="+mj-lt"/>
                <a:ea typeface="+mj-ea"/>
                <a:cs typeface="+mj-cs"/>
              </a:rPr>
              <a:t>abstraites</a:t>
            </a:r>
            <a:r>
              <a:rPr lang="nl-BE" cap="small" dirty="0">
                <a:solidFill>
                  <a:srgbClr val="002060"/>
                </a:solidFill>
                <a:latin typeface="+mj-lt"/>
                <a:ea typeface="+mj-ea"/>
                <a:cs typeface="+mj-cs"/>
              </a:rPr>
              <a:t>, de </a:t>
            </a:r>
            <a:r>
              <a:rPr lang="nl-BE" cap="small" dirty="0" err="1">
                <a:solidFill>
                  <a:srgbClr val="002060"/>
                </a:solidFill>
                <a:latin typeface="+mj-lt"/>
                <a:ea typeface="+mj-ea"/>
                <a:cs typeface="+mj-cs"/>
              </a:rPr>
              <a:t>raisonner</a:t>
            </a:r>
            <a:r>
              <a:rPr lang="nl-BE" cap="small" dirty="0">
                <a:solidFill>
                  <a:srgbClr val="002060"/>
                </a:solidFill>
                <a:latin typeface="+mj-lt"/>
                <a:ea typeface="+mj-ea"/>
                <a:cs typeface="+mj-cs"/>
              </a:rPr>
              <a:t> </a:t>
            </a:r>
            <a:r>
              <a:rPr lang="nl-BE" cap="small" dirty="0" err="1">
                <a:solidFill>
                  <a:srgbClr val="002060"/>
                </a:solidFill>
                <a:latin typeface="+mj-lt"/>
                <a:ea typeface="+mj-ea"/>
                <a:cs typeface="+mj-cs"/>
              </a:rPr>
              <a:t>avec</a:t>
            </a:r>
            <a:r>
              <a:rPr lang="nl-BE" cap="small" dirty="0">
                <a:solidFill>
                  <a:srgbClr val="002060"/>
                </a:solidFill>
                <a:latin typeface="+mj-lt"/>
                <a:ea typeface="+mj-ea"/>
                <a:cs typeface="+mj-cs"/>
              </a:rPr>
              <a:t> des </a:t>
            </a:r>
            <a:r>
              <a:rPr lang="nl-BE" cap="small" dirty="0" err="1">
                <a:solidFill>
                  <a:srgbClr val="002060"/>
                </a:solidFill>
                <a:latin typeface="+mj-lt"/>
                <a:ea typeface="+mj-ea"/>
                <a:cs typeface="+mj-cs"/>
              </a:rPr>
              <a:t>chiffres</a:t>
            </a:r>
            <a:r>
              <a:rPr lang="nl-BE" cap="small" dirty="0">
                <a:solidFill>
                  <a:srgbClr val="002060"/>
                </a:solidFill>
                <a:latin typeface="+mj-lt"/>
                <a:ea typeface="+mj-ea"/>
                <a:cs typeface="+mj-cs"/>
              </a:rPr>
              <a:t>, de </a:t>
            </a:r>
            <a:r>
              <a:rPr lang="nl-BE" cap="small" dirty="0" err="1">
                <a:solidFill>
                  <a:srgbClr val="002060"/>
                </a:solidFill>
                <a:latin typeface="+mj-lt"/>
                <a:ea typeface="+mj-ea"/>
                <a:cs typeface="+mj-cs"/>
              </a:rPr>
              <a:t>traiter</a:t>
            </a:r>
            <a:r>
              <a:rPr lang="nl-BE" cap="small" dirty="0">
                <a:solidFill>
                  <a:srgbClr val="002060"/>
                </a:solidFill>
                <a:latin typeface="+mj-lt"/>
                <a:ea typeface="+mj-ea"/>
                <a:cs typeface="+mj-cs"/>
              </a:rPr>
              <a:t> </a:t>
            </a:r>
            <a:r>
              <a:rPr lang="nl-BE" cap="small" dirty="0" err="1">
                <a:solidFill>
                  <a:srgbClr val="002060"/>
                </a:solidFill>
                <a:latin typeface="+mj-lt"/>
                <a:ea typeface="+mj-ea"/>
                <a:cs typeface="+mj-cs"/>
              </a:rPr>
              <a:t>l’information</a:t>
            </a:r>
            <a:endParaRPr lang="nl-BE" cap="small" dirty="0">
              <a:solidFill>
                <a:srgbClr val="002060"/>
              </a:solidFill>
              <a:latin typeface="+mj-lt"/>
              <a:ea typeface="+mj-ea"/>
              <a:cs typeface="+mj-cs"/>
            </a:endParaRPr>
          </a:p>
          <a:p>
            <a:pPr marL="914400" lvl="2" indent="0">
              <a:spcBef>
                <a:spcPct val="0"/>
              </a:spcBef>
              <a:buNone/>
            </a:pPr>
            <a:endParaRPr lang="nl-BE" sz="1200" cap="small" dirty="0">
              <a:solidFill>
                <a:srgbClr val="002060"/>
              </a:solidFill>
              <a:latin typeface="+mj-lt"/>
              <a:ea typeface="+mj-ea"/>
              <a:cs typeface="+mj-cs"/>
            </a:endParaRPr>
          </a:p>
          <a:p>
            <a:pPr lvl="2">
              <a:spcBef>
                <a:spcPct val="0"/>
              </a:spcBef>
              <a:buFont typeface="Arial" panose="020B0604020202020204" pitchFamily="34" charset="0"/>
              <a:buChar char="•"/>
            </a:pPr>
            <a:r>
              <a:rPr lang="nl-BE" cap="small" dirty="0" err="1">
                <a:solidFill>
                  <a:srgbClr val="002060"/>
                </a:solidFill>
                <a:latin typeface="+mj-lt"/>
                <a:ea typeface="+mj-ea"/>
                <a:cs typeface="+mj-cs"/>
              </a:rPr>
              <a:t>Connaissance</a:t>
            </a:r>
            <a:r>
              <a:rPr lang="nl-BE" cap="small" dirty="0">
                <a:solidFill>
                  <a:srgbClr val="002060"/>
                </a:solidFill>
                <a:latin typeface="+mj-lt"/>
                <a:ea typeface="+mj-ea"/>
                <a:cs typeface="+mj-cs"/>
              </a:rPr>
              <a:t> de la </a:t>
            </a:r>
            <a:r>
              <a:rPr lang="nl-BE" cap="small" dirty="0" err="1">
                <a:solidFill>
                  <a:srgbClr val="002060"/>
                </a:solidFill>
                <a:latin typeface="+mj-lt"/>
                <a:ea typeface="+mj-ea"/>
                <a:cs typeface="+mj-cs"/>
              </a:rPr>
              <a:t>langue</a:t>
            </a:r>
            <a:endParaRPr lang="nl-BE" cap="small" dirty="0">
              <a:solidFill>
                <a:srgbClr val="002060"/>
              </a:solidFill>
              <a:latin typeface="+mj-lt"/>
              <a:ea typeface="+mj-ea"/>
              <a:cs typeface="+mj-cs"/>
            </a:endParaRPr>
          </a:p>
          <a:p>
            <a:pPr marL="914400" lvl="2" indent="0">
              <a:spcBef>
                <a:spcPct val="0"/>
              </a:spcBef>
              <a:buNone/>
            </a:pPr>
            <a:r>
              <a:rPr lang="nl-BE" cap="small" dirty="0">
                <a:solidFill>
                  <a:srgbClr val="002060"/>
                </a:solidFill>
                <a:latin typeface="+mj-lt"/>
                <a:ea typeface="+mj-ea"/>
                <a:cs typeface="+mj-cs"/>
              </a:rPr>
              <a:t>    = grammaire, intelligence verbale (</a:t>
            </a:r>
            <a:r>
              <a:rPr lang="nl-BE" cap="small" dirty="0" err="1">
                <a:solidFill>
                  <a:srgbClr val="002060"/>
                </a:solidFill>
                <a:latin typeface="+mj-lt"/>
                <a:ea typeface="+mj-ea"/>
                <a:cs typeface="+mj-cs"/>
              </a:rPr>
              <a:t>association</a:t>
            </a:r>
            <a:r>
              <a:rPr lang="nl-BE" cap="small" dirty="0">
                <a:solidFill>
                  <a:srgbClr val="002060"/>
                </a:solidFill>
                <a:latin typeface="+mj-lt"/>
                <a:ea typeface="+mj-ea"/>
                <a:cs typeface="+mj-cs"/>
              </a:rPr>
              <a:t> de mots), </a:t>
            </a:r>
            <a:r>
              <a:rPr lang="nl-BE" cap="small" dirty="0" err="1">
                <a:solidFill>
                  <a:srgbClr val="002060"/>
                </a:solidFill>
                <a:latin typeface="+mj-lt"/>
                <a:ea typeface="+mj-ea"/>
                <a:cs typeface="+mj-cs"/>
              </a:rPr>
              <a:t>orthographe</a:t>
            </a:r>
            <a:r>
              <a:rPr lang="nl-BE" cap="small" dirty="0">
                <a:solidFill>
                  <a:srgbClr val="002060"/>
                </a:solidFill>
                <a:latin typeface="+mj-lt"/>
                <a:ea typeface="+mj-ea"/>
                <a:cs typeface="+mj-cs"/>
              </a:rPr>
              <a:t>, </a:t>
            </a:r>
            <a:r>
              <a:rPr lang="nl-BE" cap="small" dirty="0" err="1">
                <a:solidFill>
                  <a:srgbClr val="002060"/>
                </a:solidFill>
                <a:latin typeface="+mj-lt"/>
                <a:ea typeface="+mj-ea"/>
                <a:cs typeface="+mj-cs"/>
              </a:rPr>
              <a:t>choix</a:t>
            </a:r>
            <a:r>
              <a:rPr lang="nl-BE" cap="small" dirty="0">
                <a:solidFill>
                  <a:srgbClr val="002060"/>
                </a:solidFill>
                <a:latin typeface="+mj-lt"/>
                <a:ea typeface="+mj-ea"/>
                <a:cs typeface="+mj-cs"/>
              </a:rPr>
              <a:t> </a:t>
            </a:r>
            <a:r>
              <a:rPr lang="nl-BE" cap="small" dirty="0" err="1">
                <a:solidFill>
                  <a:srgbClr val="002060"/>
                </a:solidFill>
                <a:latin typeface="+mj-lt"/>
                <a:ea typeface="+mj-ea"/>
                <a:cs typeface="+mj-cs"/>
              </a:rPr>
              <a:t>d’un</a:t>
            </a:r>
            <a:r>
              <a:rPr lang="nl-BE" cap="small" dirty="0">
                <a:solidFill>
                  <a:srgbClr val="002060"/>
                </a:solidFill>
                <a:latin typeface="+mj-lt"/>
                <a:ea typeface="+mj-ea"/>
                <a:cs typeface="+mj-cs"/>
              </a:rPr>
              <a:t> mot en </a:t>
            </a:r>
            <a:r>
              <a:rPr lang="nl-BE" cap="small" dirty="0" err="1">
                <a:solidFill>
                  <a:srgbClr val="002060"/>
                </a:solidFill>
                <a:latin typeface="+mj-lt"/>
                <a:ea typeface="+mj-ea"/>
                <a:cs typeface="+mj-cs"/>
              </a:rPr>
              <a:t>fonction</a:t>
            </a:r>
            <a:r>
              <a:rPr lang="nl-BE" cap="small" dirty="0">
                <a:solidFill>
                  <a:srgbClr val="002060"/>
                </a:solidFill>
                <a:latin typeface="+mj-lt"/>
                <a:ea typeface="+mj-ea"/>
                <a:cs typeface="+mj-cs"/>
              </a:rPr>
              <a:t> du </a:t>
            </a:r>
            <a:r>
              <a:rPr lang="nl-BE" cap="small" dirty="0" err="1">
                <a:solidFill>
                  <a:srgbClr val="002060"/>
                </a:solidFill>
                <a:latin typeface="+mj-lt"/>
                <a:ea typeface="+mj-ea"/>
                <a:cs typeface="+mj-cs"/>
              </a:rPr>
              <a:t>contexte</a:t>
            </a:r>
            <a:r>
              <a:rPr lang="nl-BE" cap="small" dirty="0">
                <a:solidFill>
                  <a:srgbClr val="002060"/>
                </a:solidFill>
                <a:latin typeface="+mj-lt"/>
                <a:ea typeface="+mj-ea"/>
                <a:cs typeface="+mj-cs"/>
              </a:rPr>
              <a:t> (</a:t>
            </a:r>
            <a:r>
              <a:rPr lang="nl-BE" cap="small" dirty="0" err="1">
                <a:solidFill>
                  <a:srgbClr val="002060"/>
                </a:solidFill>
                <a:latin typeface="+mj-lt"/>
                <a:ea typeface="+mj-ea"/>
                <a:cs typeface="+mj-cs"/>
              </a:rPr>
              <a:t>phrases</a:t>
            </a:r>
            <a:r>
              <a:rPr lang="nl-BE" cap="small" dirty="0">
                <a:solidFill>
                  <a:srgbClr val="002060"/>
                </a:solidFill>
                <a:latin typeface="+mj-lt"/>
                <a:ea typeface="+mj-ea"/>
                <a:cs typeface="+mj-cs"/>
              </a:rPr>
              <a:t> à </a:t>
            </a:r>
            <a:r>
              <a:rPr lang="nl-BE" cap="small" dirty="0" err="1">
                <a:solidFill>
                  <a:srgbClr val="002060"/>
                </a:solidFill>
                <a:latin typeface="+mj-lt"/>
                <a:ea typeface="+mj-ea"/>
                <a:cs typeface="+mj-cs"/>
              </a:rPr>
              <a:t>trous</a:t>
            </a:r>
            <a:r>
              <a:rPr lang="nl-BE" cap="small" dirty="0">
                <a:solidFill>
                  <a:srgbClr val="002060"/>
                </a:solidFill>
                <a:latin typeface="+mj-lt"/>
                <a:ea typeface="+mj-ea"/>
                <a:cs typeface="+mj-cs"/>
              </a:rPr>
              <a:t>), vocabulaire (</a:t>
            </a:r>
            <a:r>
              <a:rPr lang="nl-BE" cap="small" dirty="0" err="1">
                <a:solidFill>
                  <a:srgbClr val="002060"/>
                </a:solidFill>
                <a:latin typeface="+mj-lt"/>
                <a:ea typeface="+mj-ea"/>
                <a:cs typeface="+mj-cs"/>
              </a:rPr>
              <a:t>synonymes</a:t>
            </a:r>
            <a:r>
              <a:rPr lang="nl-BE" cap="small" dirty="0">
                <a:solidFill>
                  <a:srgbClr val="002060"/>
                </a:solidFill>
                <a:latin typeface="+mj-lt"/>
                <a:ea typeface="+mj-ea"/>
                <a:cs typeface="+mj-cs"/>
              </a:rPr>
              <a:t>, </a:t>
            </a:r>
            <a:r>
              <a:rPr lang="nl-BE" cap="small">
                <a:solidFill>
                  <a:srgbClr val="002060"/>
                </a:solidFill>
                <a:latin typeface="+mj-lt"/>
                <a:ea typeface="+mj-ea"/>
                <a:cs typeface="+mj-cs"/>
              </a:rPr>
              <a:t>antonymes)</a:t>
            </a:r>
            <a:endParaRPr lang="nl-BE" cap="small" dirty="0">
              <a:solidFill>
                <a:srgbClr val="002060"/>
              </a:solidFill>
              <a:latin typeface="+mj-lt"/>
              <a:ea typeface="+mj-ea"/>
              <a:cs typeface="+mj-cs"/>
            </a:endParaRPr>
          </a:p>
          <a:p>
            <a:pPr marL="914400" lvl="2" indent="0">
              <a:spcBef>
                <a:spcPct val="0"/>
              </a:spcBef>
              <a:buNone/>
            </a:pPr>
            <a:endParaRPr lang="nl-BE" cap="small" dirty="0">
              <a:solidFill>
                <a:srgbClr val="002060"/>
              </a:solidFill>
              <a:latin typeface="+mj-lt"/>
              <a:ea typeface="+mj-ea"/>
              <a:cs typeface="+mj-cs"/>
            </a:endParaRPr>
          </a:p>
          <a:p>
            <a:pPr marL="0" indent="0">
              <a:spcBef>
                <a:spcPct val="0"/>
              </a:spcBef>
              <a:buNone/>
            </a:pPr>
            <a:r>
              <a:rPr lang="nl-BE" sz="2800" cap="small" dirty="0">
                <a:solidFill>
                  <a:srgbClr val="002060"/>
                </a:solidFill>
                <a:latin typeface="+mj-lt"/>
                <a:ea typeface="+mj-ea"/>
                <a:cs typeface="+mj-cs"/>
              </a:rPr>
              <a:t>     </a:t>
            </a:r>
            <a:r>
              <a:rPr lang="nl-BE" sz="2400" cap="small" dirty="0">
                <a:solidFill>
                  <a:srgbClr val="002060"/>
                </a:solidFill>
                <a:latin typeface="+mj-lt"/>
                <a:ea typeface="+mj-ea"/>
                <a:cs typeface="+mj-cs"/>
              </a:rPr>
              <a:t>(-&gt; </a:t>
            </a:r>
            <a:r>
              <a:rPr lang="nl-BE" sz="2400" cap="small" dirty="0" err="1">
                <a:solidFill>
                  <a:srgbClr val="002060"/>
                </a:solidFill>
                <a:latin typeface="+mj-lt"/>
                <a:ea typeface="+mj-ea"/>
                <a:cs typeface="+mj-cs"/>
              </a:rPr>
              <a:t>organisées</a:t>
            </a:r>
            <a:r>
              <a:rPr lang="nl-BE" sz="2400" cap="small" dirty="0">
                <a:solidFill>
                  <a:srgbClr val="002060"/>
                </a:solidFill>
                <a:latin typeface="+mj-lt"/>
                <a:ea typeface="+mj-ea"/>
                <a:cs typeface="+mj-cs"/>
              </a:rPr>
              <a:t> en </a:t>
            </a:r>
            <a:r>
              <a:rPr lang="nl-BE" sz="2400" cap="small" dirty="0" err="1">
                <a:solidFill>
                  <a:srgbClr val="002060"/>
                </a:solidFill>
                <a:latin typeface="+mj-lt"/>
                <a:ea typeface="+mj-ea"/>
                <a:cs typeface="+mj-cs"/>
              </a:rPr>
              <a:t>même</a:t>
            </a:r>
            <a:r>
              <a:rPr lang="nl-BE" sz="2400" cap="small" dirty="0">
                <a:solidFill>
                  <a:srgbClr val="002060"/>
                </a:solidFill>
                <a:latin typeface="+mj-lt"/>
                <a:ea typeface="+mj-ea"/>
                <a:cs typeface="+mj-cs"/>
              </a:rPr>
              <a:t> </a:t>
            </a:r>
            <a:r>
              <a:rPr lang="nl-BE" sz="2400" cap="small" dirty="0" err="1">
                <a:solidFill>
                  <a:srgbClr val="002060"/>
                </a:solidFill>
                <a:latin typeface="+mj-lt"/>
                <a:ea typeface="+mj-ea"/>
                <a:cs typeface="+mj-cs"/>
              </a:rPr>
              <a:t>temps</a:t>
            </a:r>
            <a:r>
              <a:rPr lang="nl-BE" sz="2400" cap="small" dirty="0">
                <a:solidFill>
                  <a:srgbClr val="002060"/>
                </a:solidFill>
                <a:latin typeface="+mj-lt"/>
                <a:ea typeface="+mj-ea"/>
                <a:cs typeface="+mj-cs"/>
              </a:rPr>
              <a:t> que </a:t>
            </a:r>
            <a:r>
              <a:rPr lang="nl-BE" sz="2400" cap="small" dirty="0" err="1">
                <a:solidFill>
                  <a:srgbClr val="002060"/>
                </a:solidFill>
                <a:latin typeface="+mj-lt"/>
                <a:ea typeface="+mj-ea"/>
                <a:cs typeface="+mj-cs"/>
              </a:rPr>
              <a:t>le</a:t>
            </a:r>
            <a:r>
              <a:rPr lang="nl-BE" sz="2400" cap="small" dirty="0">
                <a:solidFill>
                  <a:srgbClr val="002060"/>
                </a:solidFill>
                <a:latin typeface="+mj-lt"/>
                <a:ea typeface="+mj-ea"/>
                <a:cs typeface="+mj-cs"/>
              </a:rPr>
              <a:t> parcours </a:t>
            </a:r>
            <a:r>
              <a:rPr lang="nl-BE" sz="2400" cap="small" dirty="0" err="1">
                <a:solidFill>
                  <a:srgbClr val="002060"/>
                </a:solidFill>
                <a:latin typeface="+mj-lt"/>
                <a:ea typeface="+mj-ea"/>
                <a:cs typeface="+mj-cs"/>
              </a:rPr>
              <a:t>fonctionnel</a:t>
            </a:r>
            <a:r>
              <a:rPr lang="nl-BE" sz="2400" cap="small" dirty="0">
                <a:solidFill>
                  <a:srgbClr val="002060"/>
                </a:solidFill>
                <a:latin typeface="+mj-lt"/>
                <a:ea typeface="+mj-ea"/>
                <a:cs typeface="+mj-cs"/>
              </a:rPr>
              <a:t>)</a:t>
            </a:r>
          </a:p>
          <a:p>
            <a:endParaRPr lang="nl-BE" dirty="0"/>
          </a:p>
        </p:txBody>
      </p:sp>
    </p:spTree>
    <p:extLst>
      <p:ext uri="{BB962C8B-B14F-4D97-AF65-F5344CB8AC3E}">
        <p14:creationId xmlns:p14="http://schemas.microsoft.com/office/powerpoint/2010/main" val="4289745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a:extLst>
              <a:ext uri="{FF2B5EF4-FFF2-40B4-BE49-F238E27FC236}">
                <a16:creationId xmlns:a16="http://schemas.microsoft.com/office/drawing/2014/main" id="{17FE4033-2388-4200-81F9-BBD1B5BFDDB6}"/>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022600" y="1171871"/>
            <a:ext cx="5857875" cy="4264025"/>
          </a:xfrm>
        </p:spPr>
      </p:pic>
      <p:sp>
        <p:nvSpPr>
          <p:cNvPr id="12291" name="Line 3">
            <a:extLst>
              <a:ext uri="{FF2B5EF4-FFF2-40B4-BE49-F238E27FC236}">
                <a16:creationId xmlns:a16="http://schemas.microsoft.com/office/drawing/2014/main" id="{0F02D667-3A91-4E4D-99BE-F738447AA014}"/>
              </a:ext>
            </a:extLst>
          </p:cNvPr>
          <p:cNvSpPr>
            <a:spLocks noChangeShapeType="1"/>
          </p:cNvSpPr>
          <p:nvPr/>
        </p:nvSpPr>
        <p:spPr bwMode="auto">
          <a:xfrm>
            <a:off x="5283053" y="1082099"/>
            <a:ext cx="2" cy="4442651"/>
          </a:xfrm>
          <a:prstGeom prst="line">
            <a:avLst/>
          </a:prstGeom>
          <a:noFill/>
          <a:ln w="28575">
            <a:solidFill>
              <a:schemeClr val="tx2"/>
            </a:solidFill>
            <a:round/>
            <a:headEnd/>
            <a:tailEnd/>
          </a:ln>
        </p:spPr>
        <p:txBody>
          <a:bodyPr/>
          <a:lstStyle/>
          <a:p>
            <a:pPr>
              <a:defRPr/>
            </a:pPr>
            <a:endParaRPr lang="fr-BE" kern="0">
              <a:solidFill>
                <a:sysClr val="windowText" lastClr="000000"/>
              </a:solidFill>
            </a:endParaRPr>
          </a:p>
        </p:txBody>
      </p:sp>
      <p:sp>
        <p:nvSpPr>
          <p:cNvPr id="12292" name="Text Box 4">
            <a:extLst>
              <a:ext uri="{FF2B5EF4-FFF2-40B4-BE49-F238E27FC236}">
                <a16:creationId xmlns:a16="http://schemas.microsoft.com/office/drawing/2014/main" id="{F7E5B81F-0613-4D03-8D96-35E0F58E5C64}"/>
              </a:ext>
            </a:extLst>
          </p:cNvPr>
          <p:cNvSpPr txBox="1">
            <a:spLocks noChangeArrowheads="1"/>
          </p:cNvSpPr>
          <p:nvPr/>
        </p:nvSpPr>
        <p:spPr bwMode="auto">
          <a:xfrm>
            <a:off x="3263396" y="5437347"/>
            <a:ext cx="2770692" cy="338554"/>
          </a:xfrm>
          <a:prstGeom prst="rect">
            <a:avLst/>
          </a:prstGeom>
          <a:noFill/>
          <a:ln>
            <a:noFill/>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defRPr/>
            </a:pPr>
            <a:r>
              <a:rPr lang="fr-BE" altLang="fr-FR" sz="1600" b="1" kern="0" dirty="0">
                <a:solidFill>
                  <a:srgbClr val="FF0000"/>
                </a:solidFill>
                <a:latin typeface="Times New Roman" panose="02020603050405020304" pitchFamily="18" charset="0"/>
              </a:rPr>
              <a:t>T-score 40 (seuil de réussite)</a:t>
            </a:r>
            <a:endParaRPr lang="en-US" altLang="fr-FR" sz="1600" b="1" kern="0" dirty="0">
              <a:solidFill>
                <a:srgbClr val="FF0000"/>
              </a:solidFill>
              <a:latin typeface="Times New Roman" panose="02020603050405020304" pitchFamily="18" charset="0"/>
            </a:endParaRPr>
          </a:p>
        </p:txBody>
      </p:sp>
      <p:sp>
        <p:nvSpPr>
          <p:cNvPr id="12293" name="Text Box 5">
            <a:extLst>
              <a:ext uri="{FF2B5EF4-FFF2-40B4-BE49-F238E27FC236}">
                <a16:creationId xmlns:a16="http://schemas.microsoft.com/office/drawing/2014/main" id="{085B4A48-8ED3-4E8C-AC5F-D6E580488376}"/>
              </a:ext>
            </a:extLst>
          </p:cNvPr>
          <p:cNvSpPr txBox="1">
            <a:spLocks noChangeArrowheads="1"/>
          </p:cNvSpPr>
          <p:nvPr/>
        </p:nvSpPr>
        <p:spPr bwMode="auto">
          <a:xfrm>
            <a:off x="3176588" y="3586164"/>
            <a:ext cx="595312" cy="461665"/>
          </a:xfrm>
          <a:prstGeom prst="rect">
            <a:avLst/>
          </a:prstGeom>
          <a:no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fr-FR" altLang="fr-FR" kern="0">
              <a:latin typeface="Times New Roman" panose="02020603050405020304" pitchFamily="18" charset="0"/>
            </a:endParaRPr>
          </a:p>
        </p:txBody>
      </p:sp>
      <p:sp>
        <p:nvSpPr>
          <p:cNvPr id="12294" name="Line 10">
            <a:extLst>
              <a:ext uri="{FF2B5EF4-FFF2-40B4-BE49-F238E27FC236}">
                <a16:creationId xmlns:a16="http://schemas.microsoft.com/office/drawing/2014/main" id="{C2EE211E-E924-41FF-B277-27A3A1967FC3}"/>
              </a:ext>
            </a:extLst>
          </p:cNvPr>
          <p:cNvSpPr>
            <a:spLocks noChangeShapeType="1"/>
          </p:cNvSpPr>
          <p:nvPr/>
        </p:nvSpPr>
        <p:spPr bwMode="auto">
          <a:xfrm flipH="1">
            <a:off x="5951537" y="1135063"/>
            <a:ext cx="1" cy="4389687"/>
          </a:xfrm>
          <a:prstGeom prst="line">
            <a:avLst/>
          </a:prstGeom>
          <a:noFill/>
          <a:ln w="9525">
            <a:solidFill>
              <a:schemeClr val="tx1"/>
            </a:solidFill>
            <a:round/>
            <a:headEnd/>
            <a:tailEnd/>
          </a:ln>
        </p:spPr>
        <p:txBody>
          <a:bodyPr/>
          <a:lstStyle/>
          <a:p>
            <a:pPr>
              <a:defRPr/>
            </a:pPr>
            <a:endParaRPr lang="fr-BE" kern="0">
              <a:solidFill>
                <a:sysClr val="windowText" lastClr="000000"/>
              </a:solidFill>
            </a:endParaRPr>
          </a:p>
        </p:txBody>
      </p:sp>
      <p:sp>
        <p:nvSpPr>
          <p:cNvPr id="12295" name="Text Box 11">
            <a:extLst>
              <a:ext uri="{FF2B5EF4-FFF2-40B4-BE49-F238E27FC236}">
                <a16:creationId xmlns:a16="http://schemas.microsoft.com/office/drawing/2014/main" id="{AB926663-F19C-4AE8-872F-41C8AB5E3D6E}"/>
              </a:ext>
            </a:extLst>
          </p:cNvPr>
          <p:cNvSpPr txBox="1">
            <a:spLocks noChangeArrowheads="1"/>
          </p:cNvSpPr>
          <p:nvPr/>
        </p:nvSpPr>
        <p:spPr bwMode="auto">
          <a:xfrm>
            <a:off x="5933643" y="5392489"/>
            <a:ext cx="1511300" cy="338138"/>
          </a:xfrm>
          <a:prstGeom prst="rect">
            <a:avLst/>
          </a:prstGeom>
          <a:no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defRPr/>
            </a:pPr>
            <a:r>
              <a:rPr lang="fr-BE" altLang="fr-FR" sz="1600" b="1" kern="0" dirty="0">
                <a:latin typeface="Times New Roman" panose="02020603050405020304" pitchFamily="18" charset="0"/>
              </a:rPr>
              <a:t>T-score 50</a:t>
            </a:r>
            <a:endParaRPr lang="en-US" altLang="fr-FR" sz="1600" b="1" kern="0" dirty="0">
              <a:latin typeface="Times New Roman" panose="02020603050405020304" pitchFamily="18" charset="0"/>
            </a:endParaRPr>
          </a:p>
        </p:txBody>
      </p:sp>
      <p:sp>
        <p:nvSpPr>
          <p:cNvPr id="32780" name="Titre 1">
            <a:extLst>
              <a:ext uri="{FF2B5EF4-FFF2-40B4-BE49-F238E27FC236}">
                <a16:creationId xmlns:a16="http://schemas.microsoft.com/office/drawing/2014/main" id="{F014C9F8-5D6E-42E0-9C19-C02BB9C2CC67}"/>
              </a:ext>
            </a:extLst>
          </p:cNvPr>
          <p:cNvSpPr>
            <a:spLocks noGrp="1"/>
          </p:cNvSpPr>
          <p:nvPr>
            <p:ph type="title"/>
          </p:nvPr>
        </p:nvSpPr>
        <p:spPr>
          <a:xfrm>
            <a:off x="1919288" y="476250"/>
            <a:ext cx="8229600" cy="630238"/>
          </a:xfrm>
          <a:extLst>
            <a:ext uri="{909E8E84-426E-40dd-AFC4-6F175D3DCCD1}"/>
            <a:ext uri="{91240B29-F687-4f45-9708-019B960494DF}"/>
            <a:ext uri="{AF507438-7753-43e0-B8FC-AC1667EBCBE1}"/>
            <a:ext uri="{FAA26D3D-D897-4be2-8F04-BA451C77F1D7}"/>
          </a:extLst>
        </p:spPr>
        <p:txBody>
          <a:bodyPr/>
          <a:lstStyle/>
          <a:p>
            <a:pPr eaLnBrk="1" hangingPunct="1">
              <a:defRPr/>
            </a:pPr>
            <a:r>
              <a:rPr lang="fr-BE" sz="2400" dirty="0"/>
              <a:t>Seuil de réussite : t-score ≥ 40 pour chaque sous-épreuve</a:t>
            </a:r>
            <a:br>
              <a:rPr lang="fr-BE" sz="3600" dirty="0">
                <a:solidFill>
                  <a:srgbClr val="2E64BC"/>
                </a:solidFill>
              </a:rPr>
            </a:br>
            <a:endParaRPr lang="fr-FR" altLang="en-US" sz="3600" dirty="0"/>
          </a:p>
        </p:txBody>
      </p:sp>
      <p:sp>
        <p:nvSpPr>
          <p:cNvPr id="43017" name="Espace réservé du numéro de diapositive 2">
            <a:extLst>
              <a:ext uri="{FF2B5EF4-FFF2-40B4-BE49-F238E27FC236}">
                <a16:creationId xmlns:a16="http://schemas.microsoft.com/office/drawing/2014/main" id="{226C948C-691C-4B39-9FD1-8F138F584E84}"/>
              </a:ext>
            </a:extLst>
          </p:cNvPr>
          <p:cNvSpPr>
            <a:spLocks noGrp="1"/>
          </p:cNvSpPr>
          <p:nvPr>
            <p:ph type="sldNum" sz="quarter" idx="10"/>
          </p:nvPr>
        </p:nvSpPr>
        <p:spPr>
          <a:xfrm>
            <a:off x="1981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2E64BC"/>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2E64BC"/>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2E64BC"/>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2E64BC"/>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l">
              <a:spcBef>
                <a:spcPct val="0"/>
              </a:spcBef>
              <a:buFontTx/>
              <a:buNone/>
            </a:pPr>
            <a:fld id="{2BA5EAA1-E0F3-4C6B-991E-58160CECD6EA}" type="slidenum">
              <a:rPr lang="en-US" altLang="fr-FR" sz="1200">
                <a:solidFill>
                  <a:srgbClr val="FEFEFE"/>
                </a:solidFill>
                <a:latin typeface="Times New Roman" panose="02020603050405020304" pitchFamily="18" charset="0"/>
              </a:rPr>
              <a:pPr algn="l">
                <a:spcBef>
                  <a:spcPct val="0"/>
                </a:spcBef>
                <a:buFontTx/>
                <a:buNone/>
              </a:pPr>
              <a:t>7</a:t>
            </a:fld>
            <a:endParaRPr lang="en-US" altLang="fr-FR" sz="1200">
              <a:solidFill>
                <a:srgbClr val="FEFEFE"/>
              </a:solidFill>
              <a:latin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0996E-6A63-41D0-8DB0-27979D6ECABE}"/>
              </a:ext>
            </a:extLst>
          </p:cNvPr>
          <p:cNvSpPr>
            <a:spLocks noGrp="1"/>
          </p:cNvSpPr>
          <p:nvPr>
            <p:ph type="title"/>
          </p:nvPr>
        </p:nvSpPr>
        <p:spPr/>
        <p:txBody>
          <a:bodyPr/>
          <a:lstStyle/>
          <a:p>
            <a:pPr algn="l"/>
            <a:r>
              <a:rPr lang="nl-BE" cap="small" dirty="0" err="1">
                <a:solidFill>
                  <a:srgbClr val="002060"/>
                </a:solidFill>
              </a:rPr>
              <a:t>Epreuve</a:t>
            </a:r>
            <a:r>
              <a:rPr lang="nl-BE" cap="small" dirty="0">
                <a:solidFill>
                  <a:srgbClr val="002060"/>
                </a:solidFill>
              </a:rPr>
              <a:t> </a:t>
            </a:r>
            <a:r>
              <a:rPr lang="nl-BE" cap="small" dirty="0" err="1">
                <a:solidFill>
                  <a:srgbClr val="002060"/>
                </a:solidFill>
              </a:rPr>
              <a:t>d’aptitudes</a:t>
            </a:r>
            <a:r>
              <a:rPr lang="nl-BE" cap="small" dirty="0">
                <a:solidFill>
                  <a:srgbClr val="002060"/>
                </a:solidFill>
              </a:rPr>
              <a:t> </a:t>
            </a:r>
            <a:r>
              <a:rPr lang="nl-BE" cap="small" dirty="0" err="1">
                <a:solidFill>
                  <a:srgbClr val="002060"/>
                </a:solidFill>
              </a:rPr>
              <a:t>cognitives</a:t>
            </a:r>
            <a:endParaRPr lang="nl-BE" dirty="0"/>
          </a:p>
        </p:txBody>
      </p:sp>
      <p:sp>
        <p:nvSpPr>
          <p:cNvPr id="3" name="Content Placeholder 2">
            <a:extLst>
              <a:ext uri="{FF2B5EF4-FFF2-40B4-BE49-F238E27FC236}">
                <a16:creationId xmlns:a16="http://schemas.microsoft.com/office/drawing/2014/main" id="{4B8EECDF-FFBA-4C0E-8913-5102FF709CEA}"/>
              </a:ext>
            </a:extLst>
          </p:cNvPr>
          <p:cNvSpPr>
            <a:spLocks noGrp="1"/>
          </p:cNvSpPr>
          <p:nvPr>
            <p:ph idx="1"/>
          </p:nvPr>
        </p:nvSpPr>
        <p:spPr>
          <a:xfrm>
            <a:off x="533400" y="923927"/>
            <a:ext cx="10972801" cy="4525963"/>
          </a:xfrm>
        </p:spPr>
        <p:txBody>
          <a:bodyPr/>
          <a:lstStyle/>
          <a:p>
            <a:pPr>
              <a:spcBef>
                <a:spcPct val="0"/>
              </a:spcBef>
              <a:buFont typeface="Wingdings" panose="05000000000000000000" pitchFamily="2" charset="2"/>
              <a:buChar char="Ø"/>
            </a:pPr>
            <a:r>
              <a:rPr lang="nl-BE" sz="2400" cap="small" dirty="0" err="1">
                <a:solidFill>
                  <a:srgbClr val="002060"/>
                </a:solidFill>
              </a:rPr>
              <a:t>Réussi</a:t>
            </a:r>
            <a:endParaRPr lang="nl-BE" sz="2400" cap="small" dirty="0">
              <a:solidFill>
                <a:srgbClr val="002060"/>
              </a:solidFill>
            </a:endParaRPr>
          </a:p>
          <a:p>
            <a:pPr marL="0" indent="0">
              <a:spcBef>
                <a:spcPct val="0"/>
              </a:spcBef>
              <a:buNone/>
            </a:pPr>
            <a:r>
              <a:rPr lang="nl-BE" sz="2800" cap="small" dirty="0">
                <a:solidFill>
                  <a:srgbClr val="002060"/>
                </a:solidFill>
              </a:rPr>
              <a:t>	</a:t>
            </a:r>
            <a:r>
              <a:rPr lang="nl-BE" sz="2000" cap="small" dirty="0">
                <a:solidFill>
                  <a:srgbClr val="002060"/>
                </a:solidFill>
              </a:rPr>
              <a:t>= </a:t>
            </a:r>
            <a:r>
              <a:rPr lang="nl-BE" sz="2000" cap="small" dirty="0" err="1">
                <a:solidFill>
                  <a:srgbClr val="002060"/>
                </a:solidFill>
              </a:rPr>
              <a:t>attestation</a:t>
            </a:r>
            <a:r>
              <a:rPr lang="nl-BE" sz="2000" cap="small" dirty="0">
                <a:solidFill>
                  <a:srgbClr val="002060"/>
                </a:solidFill>
              </a:rPr>
              <a:t> à </a:t>
            </a:r>
            <a:r>
              <a:rPr lang="nl-BE" sz="2000" cap="small" dirty="0" err="1">
                <a:solidFill>
                  <a:srgbClr val="002060"/>
                </a:solidFill>
              </a:rPr>
              <a:t>validité</a:t>
            </a:r>
            <a:r>
              <a:rPr lang="nl-BE" sz="2000" cap="small" dirty="0">
                <a:solidFill>
                  <a:srgbClr val="002060"/>
                </a:solidFill>
              </a:rPr>
              <a:t> permanente =&gt; </a:t>
            </a:r>
            <a:r>
              <a:rPr lang="nl-BE" sz="2000" cap="small" dirty="0" err="1">
                <a:solidFill>
                  <a:srgbClr val="002060"/>
                </a:solidFill>
              </a:rPr>
              <a:t>dispense</a:t>
            </a:r>
            <a:r>
              <a:rPr lang="nl-BE" sz="2000" cap="small" dirty="0">
                <a:solidFill>
                  <a:srgbClr val="002060"/>
                </a:solidFill>
              </a:rPr>
              <a:t> </a:t>
            </a:r>
            <a:r>
              <a:rPr lang="nl-BE" sz="2000" cap="small" dirty="0" err="1">
                <a:solidFill>
                  <a:srgbClr val="002060"/>
                </a:solidFill>
              </a:rPr>
              <a:t>accordée</a:t>
            </a:r>
            <a:r>
              <a:rPr lang="nl-BE" sz="2000" cap="small" dirty="0">
                <a:solidFill>
                  <a:srgbClr val="002060"/>
                </a:solidFill>
              </a:rPr>
              <a:t> si </a:t>
            </a:r>
            <a:r>
              <a:rPr lang="nl-BE" sz="2000" cap="small" dirty="0" err="1">
                <a:solidFill>
                  <a:srgbClr val="002060"/>
                </a:solidFill>
              </a:rPr>
              <a:t>chaque</a:t>
            </a:r>
            <a:r>
              <a:rPr lang="nl-BE" sz="2000" cap="small" dirty="0">
                <a:solidFill>
                  <a:srgbClr val="002060"/>
                </a:solidFill>
              </a:rPr>
              <a:t> sous-</a:t>
            </a:r>
            <a:r>
              <a:rPr lang="nl-BE" sz="2000" cap="small" dirty="0" err="1">
                <a:solidFill>
                  <a:srgbClr val="002060"/>
                </a:solidFill>
              </a:rPr>
              <a:t>épreuves</a:t>
            </a:r>
            <a:r>
              <a:rPr lang="nl-BE" sz="2000" cap="small" dirty="0">
                <a:solidFill>
                  <a:srgbClr val="002060"/>
                </a:solidFill>
              </a:rPr>
              <a:t>   		a </a:t>
            </a:r>
            <a:r>
              <a:rPr lang="nl-BE" sz="2000" cap="small" dirty="0" err="1">
                <a:solidFill>
                  <a:srgbClr val="002060"/>
                </a:solidFill>
              </a:rPr>
              <a:t>été</a:t>
            </a:r>
            <a:r>
              <a:rPr lang="nl-BE" sz="2000" cap="small" dirty="0">
                <a:solidFill>
                  <a:srgbClr val="002060"/>
                </a:solidFill>
              </a:rPr>
              <a:t> </a:t>
            </a:r>
            <a:r>
              <a:rPr lang="nl-BE" sz="2000" cap="small" dirty="0" err="1">
                <a:solidFill>
                  <a:srgbClr val="002060"/>
                </a:solidFill>
              </a:rPr>
              <a:t>réussies</a:t>
            </a:r>
            <a:endParaRPr lang="nl-BE" sz="2000" cap="small" dirty="0">
              <a:solidFill>
                <a:srgbClr val="002060"/>
              </a:solidFill>
            </a:endParaRPr>
          </a:p>
          <a:p>
            <a:pPr marL="0" indent="0">
              <a:spcBef>
                <a:spcPct val="0"/>
              </a:spcBef>
              <a:buNone/>
            </a:pPr>
            <a:endParaRPr lang="nl-BE" sz="1000" cap="small" dirty="0">
              <a:solidFill>
                <a:srgbClr val="002060"/>
              </a:solidFill>
            </a:endParaRPr>
          </a:p>
          <a:p>
            <a:pPr>
              <a:spcBef>
                <a:spcPct val="0"/>
              </a:spcBef>
              <a:buFont typeface="Wingdings" panose="05000000000000000000" pitchFamily="2" charset="2"/>
              <a:buChar char="Ø"/>
            </a:pPr>
            <a:r>
              <a:rPr lang="nl-BE" sz="2400" cap="small" dirty="0">
                <a:solidFill>
                  <a:srgbClr val="002060"/>
                </a:solidFill>
              </a:rPr>
              <a:t>echec</a:t>
            </a:r>
          </a:p>
          <a:p>
            <a:pPr marL="0" indent="0">
              <a:spcBef>
                <a:spcPct val="0"/>
              </a:spcBef>
              <a:buNone/>
            </a:pPr>
            <a:r>
              <a:rPr lang="nl-BE" sz="2800" cap="small" dirty="0">
                <a:solidFill>
                  <a:srgbClr val="002060"/>
                </a:solidFill>
              </a:rPr>
              <a:t>	</a:t>
            </a:r>
            <a:r>
              <a:rPr lang="nl-BE" sz="2000" cap="small" dirty="0">
                <a:solidFill>
                  <a:srgbClr val="002060"/>
                </a:solidFill>
              </a:rPr>
              <a:t>= nouvelle </a:t>
            </a:r>
            <a:r>
              <a:rPr lang="nl-BE" sz="2000" cap="small" dirty="0" err="1">
                <a:solidFill>
                  <a:srgbClr val="002060"/>
                </a:solidFill>
              </a:rPr>
              <a:t>participation</a:t>
            </a:r>
            <a:r>
              <a:rPr lang="nl-BE" sz="2000" cap="small" dirty="0">
                <a:solidFill>
                  <a:srgbClr val="002060"/>
                </a:solidFill>
              </a:rPr>
              <a:t> </a:t>
            </a:r>
            <a:r>
              <a:rPr lang="nl-BE" sz="2000" cap="small" dirty="0" err="1">
                <a:solidFill>
                  <a:srgbClr val="002060"/>
                </a:solidFill>
              </a:rPr>
              <a:t>possible</a:t>
            </a:r>
            <a:r>
              <a:rPr lang="nl-BE" sz="2000" cap="small" dirty="0">
                <a:solidFill>
                  <a:srgbClr val="002060"/>
                </a:solidFill>
              </a:rPr>
              <a:t> </a:t>
            </a:r>
            <a:r>
              <a:rPr lang="nl-BE" sz="2000" cap="small" dirty="0" err="1">
                <a:solidFill>
                  <a:srgbClr val="002060"/>
                </a:solidFill>
              </a:rPr>
              <a:t>après</a:t>
            </a:r>
            <a:r>
              <a:rPr lang="nl-BE" sz="2000" cap="small" dirty="0">
                <a:solidFill>
                  <a:srgbClr val="002060"/>
                </a:solidFill>
              </a:rPr>
              <a:t> 8 </a:t>
            </a:r>
            <a:r>
              <a:rPr lang="nl-BE" sz="2000" cap="small" dirty="0" err="1">
                <a:solidFill>
                  <a:srgbClr val="002060"/>
                </a:solidFill>
              </a:rPr>
              <a:t>mois</a:t>
            </a:r>
            <a:endParaRPr lang="nl-BE" sz="2000" cap="small" dirty="0">
              <a:solidFill>
                <a:srgbClr val="002060"/>
              </a:solidFill>
            </a:endParaRPr>
          </a:p>
          <a:p>
            <a:pPr marL="0" indent="0">
              <a:spcBef>
                <a:spcPct val="0"/>
              </a:spcBef>
              <a:buNone/>
            </a:pPr>
            <a:endParaRPr lang="nl-BE" sz="1000" cap="small" dirty="0">
              <a:solidFill>
                <a:srgbClr val="002060"/>
              </a:solidFill>
            </a:endParaRPr>
          </a:p>
          <a:p>
            <a:pPr>
              <a:spcBef>
                <a:spcPct val="0"/>
              </a:spcBef>
              <a:buFont typeface="Wingdings" panose="05000000000000000000" pitchFamily="2" charset="2"/>
              <a:buChar char="Ø"/>
            </a:pPr>
            <a:r>
              <a:rPr lang="nl-BE" sz="2400" cap="small" dirty="0" err="1">
                <a:solidFill>
                  <a:srgbClr val="002060"/>
                </a:solidFill>
              </a:rPr>
              <a:t>Dispensé</a:t>
            </a:r>
            <a:r>
              <a:rPr lang="nl-BE" sz="2400" cap="small" dirty="0">
                <a:solidFill>
                  <a:srgbClr val="002060"/>
                </a:solidFill>
              </a:rPr>
              <a:t> </a:t>
            </a:r>
          </a:p>
          <a:p>
            <a:pPr marL="0" indent="0">
              <a:spcBef>
                <a:spcPct val="0"/>
              </a:spcBef>
              <a:buNone/>
            </a:pPr>
            <a:r>
              <a:rPr lang="nl-BE" sz="2800" cap="small" dirty="0">
                <a:solidFill>
                  <a:srgbClr val="002060"/>
                </a:solidFill>
              </a:rPr>
              <a:t>	</a:t>
            </a:r>
            <a:r>
              <a:rPr lang="nl-BE" sz="2000" cap="small" dirty="0">
                <a:solidFill>
                  <a:srgbClr val="002060"/>
                </a:solidFill>
              </a:rPr>
              <a:t>= déjà </a:t>
            </a:r>
            <a:r>
              <a:rPr lang="nl-BE" sz="2000" cap="small" dirty="0" err="1">
                <a:solidFill>
                  <a:srgbClr val="002060"/>
                </a:solidFill>
              </a:rPr>
              <a:t>réussi</a:t>
            </a:r>
            <a:r>
              <a:rPr lang="nl-BE" sz="2000" cap="small" dirty="0">
                <a:solidFill>
                  <a:srgbClr val="002060"/>
                </a:solidFill>
              </a:rPr>
              <a:t> </a:t>
            </a:r>
            <a:r>
              <a:rPr lang="nl-BE" sz="2000" cap="small" dirty="0" err="1">
                <a:solidFill>
                  <a:srgbClr val="002060"/>
                </a:solidFill>
              </a:rPr>
              <a:t>précédemment</a:t>
            </a:r>
            <a:endParaRPr lang="nl-BE" sz="2000" cap="small" dirty="0">
              <a:solidFill>
                <a:srgbClr val="002060"/>
              </a:solidFill>
            </a:endParaRPr>
          </a:p>
          <a:p>
            <a:pPr marL="0" indent="0">
              <a:spcBef>
                <a:spcPct val="0"/>
              </a:spcBef>
              <a:buNone/>
            </a:pPr>
            <a:r>
              <a:rPr lang="nl-BE" sz="2000" cap="small" dirty="0">
                <a:solidFill>
                  <a:srgbClr val="002060"/>
                </a:solidFill>
              </a:rPr>
              <a:t>	= PLUS DE DISPENSE SUR BASE DU DIPLOME </a:t>
            </a:r>
          </a:p>
          <a:p>
            <a:pPr marL="0" indent="0">
              <a:spcBef>
                <a:spcPct val="0"/>
              </a:spcBef>
              <a:buNone/>
            </a:pPr>
            <a:endParaRPr lang="nl-BE" sz="1800" cap="small" dirty="0">
              <a:solidFill>
                <a:srgbClr val="002060"/>
              </a:solidFill>
            </a:endParaRPr>
          </a:p>
          <a:p>
            <a:pPr marL="0" indent="0">
              <a:spcBef>
                <a:spcPct val="0"/>
              </a:spcBef>
              <a:buNone/>
            </a:pPr>
            <a:r>
              <a:rPr lang="nl-BE" sz="2400" cap="small" dirty="0">
                <a:solidFill>
                  <a:srgbClr val="002060"/>
                </a:solidFill>
              </a:rPr>
              <a:t>=&gt; </a:t>
            </a:r>
            <a:r>
              <a:rPr lang="nl-BE" sz="2400" b="1" u="sng" cap="small" dirty="0">
                <a:solidFill>
                  <a:srgbClr val="002060"/>
                </a:solidFill>
              </a:rPr>
              <a:t>Lien pour démo</a:t>
            </a:r>
            <a:r>
              <a:rPr lang="nl-BE" sz="2400" cap="small" dirty="0">
                <a:solidFill>
                  <a:srgbClr val="002060"/>
                </a:solidFill>
              </a:rPr>
              <a:t>: </a:t>
            </a:r>
            <a:r>
              <a:rPr lang="nl-BE" sz="2400" cap="small" dirty="0" err="1">
                <a:solidFill>
                  <a:srgbClr val="002060"/>
                </a:solidFill>
              </a:rPr>
              <a:t>jobpol</a:t>
            </a:r>
            <a:r>
              <a:rPr lang="nl-BE" sz="2400" cap="small" dirty="0">
                <a:solidFill>
                  <a:srgbClr val="002060"/>
                </a:solidFill>
              </a:rPr>
              <a:t> -&gt; </a:t>
            </a:r>
            <a:r>
              <a:rPr lang="nl-BE" sz="2400" cap="small" dirty="0" err="1">
                <a:solidFill>
                  <a:srgbClr val="002060"/>
                </a:solidFill>
              </a:rPr>
              <a:t>offres</a:t>
            </a:r>
            <a:r>
              <a:rPr lang="nl-BE" sz="2400" cap="small" dirty="0">
                <a:solidFill>
                  <a:srgbClr val="002060"/>
                </a:solidFill>
              </a:rPr>
              <a:t> </a:t>
            </a:r>
            <a:r>
              <a:rPr lang="nl-BE" sz="2400" cap="small" dirty="0" err="1">
                <a:solidFill>
                  <a:srgbClr val="002060"/>
                </a:solidFill>
              </a:rPr>
              <a:t>d’emploi</a:t>
            </a:r>
            <a:r>
              <a:rPr lang="nl-BE" sz="2400" cap="small" dirty="0">
                <a:solidFill>
                  <a:srgbClr val="002060"/>
                </a:solidFill>
              </a:rPr>
              <a:t> -&gt; </a:t>
            </a:r>
            <a:r>
              <a:rPr lang="nl-BE" sz="2400" cap="small" dirty="0" err="1">
                <a:solidFill>
                  <a:srgbClr val="002060"/>
                </a:solidFill>
              </a:rPr>
              <a:t>fonctions</a:t>
            </a:r>
            <a:r>
              <a:rPr lang="nl-BE" sz="2400" cap="small" dirty="0">
                <a:solidFill>
                  <a:srgbClr val="002060"/>
                </a:solidFill>
              </a:rPr>
              <a:t> en uniforme -&gt; inspecteur </a:t>
            </a:r>
            <a:r>
              <a:rPr lang="nl-BE" sz="2400" cap="small" dirty="0" err="1">
                <a:solidFill>
                  <a:srgbClr val="002060"/>
                </a:solidFill>
              </a:rPr>
              <a:t>principal</a:t>
            </a:r>
            <a:r>
              <a:rPr lang="nl-BE" sz="2400" cap="small" dirty="0">
                <a:solidFill>
                  <a:srgbClr val="002060"/>
                </a:solidFill>
              </a:rPr>
              <a:t> </a:t>
            </a:r>
            <a:r>
              <a:rPr lang="nl-BE" sz="2400" cap="small" dirty="0" err="1">
                <a:solidFill>
                  <a:srgbClr val="002060"/>
                </a:solidFill>
              </a:rPr>
              <a:t>avec</a:t>
            </a:r>
            <a:r>
              <a:rPr lang="nl-BE" sz="2400" cap="small" dirty="0">
                <a:solidFill>
                  <a:srgbClr val="002060"/>
                </a:solidFill>
              </a:rPr>
              <a:t> </a:t>
            </a:r>
            <a:r>
              <a:rPr lang="nl-BE" sz="2400" cap="small" dirty="0" err="1">
                <a:solidFill>
                  <a:srgbClr val="002060"/>
                </a:solidFill>
              </a:rPr>
              <a:t>spécialisation</a:t>
            </a:r>
            <a:r>
              <a:rPr lang="nl-BE" sz="2400" cap="small" dirty="0">
                <a:solidFill>
                  <a:srgbClr val="002060"/>
                </a:solidFill>
              </a:rPr>
              <a:t> </a:t>
            </a:r>
            <a:r>
              <a:rPr lang="nl-BE" sz="2400" cap="small" dirty="0" err="1">
                <a:solidFill>
                  <a:srgbClr val="002060"/>
                </a:solidFill>
              </a:rPr>
              <a:t>particulière</a:t>
            </a:r>
            <a:r>
              <a:rPr lang="nl-BE" sz="2400" cap="small" dirty="0">
                <a:solidFill>
                  <a:srgbClr val="002060"/>
                </a:solidFill>
              </a:rPr>
              <a:t> -&gt; info </a:t>
            </a:r>
            <a:r>
              <a:rPr lang="nl-BE" sz="2400" cap="small" dirty="0" err="1">
                <a:solidFill>
                  <a:srgbClr val="002060"/>
                </a:solidFill>
              </a:rPr>
              <a:t>sur</a:t>
            </a:r>
            <a:r>
              <a:rPr lang="nl-BE" sz="2400" cap="small" dirty="0">
                <a:solidFill>
                  <a:srgbClr val="002060"/>
                </a:solidFill>
              </a:rPr>
              <a:t> </a:t>
            </a:r>
            <a:r>
              <a:rPr lang="nl-BE" sz="2400" cap="small" dirty="0" err="1">
                <a:solidFill>
                  <a:srgbClr val="002060"/>
                </a:solidFill>
              </a:rPr>
              <a:t>l’offre</a:t>
            </a:r>
            <a:r>
              <a:rPr lang="nl-BE" sz="2400" cap="small" dirty="0">
                <a:solidFill>
                  <a:srgbClr val="002060"/>
                </a:solidFill>
              </a:rPr>
              <a:t> </a:t>
            </a:r>
            <a:r>
              <a:rPr lang="nl-BE" sz="2400" cap="small" dirty="0" err="1">
                <a:solidFill>
                  <a:srgbClr val="002060"/>
                </a:solidFill>
              </a:rPr>
              <a:t>d’emploi</a:t>
            </a:r>
            <a:r>
              <a:rPr lang="nl-BE" sz="2400" cap="small" dirty="0">
                <a:solidFill>
                  <a:srgbClr val="002060"/>
                </a:solidFill>
              </a:rPr>
              <a:t> -&gt; procédure de </a:t>
            </a:r>
            <a:r>
              <a:rPr lang="nl-BE" sz="2400" cap="small" dirty="0" err="1">
                <a:solidFill>
                  <a:srgbClr val="002060"/>
                </a:solidFill>
              </a:rPr>
              <a:t>sélection</a:t>
            </a:r>
            <a:r>
              <a:rPr lang="nl-BE" sz="2400" cap="small" dirty="0">
                <a:solidFill>
                  <a:srgbClr val="002060"/>
                </a:solidFill>
              </a:rPr>
              <a:t> -&gt; </a:t>
            </a:r>
            <a:r>
              <a:rPr lang="nl-BE" sz="2400" cap="small" dirty="0" err="1">
                <a:solidFill>
                  <a:srgbClr val="002060"/>
                </a:solidFill>
              </a:rPr>
              <a:t>préparez</a:t>
            </a:r>
            <a:r>
              <a:rPr lang="nl-BE" sz="2400" cap="small" dirty="0">
                <a:solidFill>
                  <a:srgbClr val="002060"/>
                </a:solidFill>
              </a:rPr>
              <a:t> </a:t>
            </a:r>
            <a:r>
              <a:rPr lang="nl-BE" sz="2400" cap="small" dirty="0" err="1">
                <a:solidFill>
                  <a:srgbClr val="002060"/>
                </a:solidFill>
              </a:rPr>
              <a:t>vous</a:t>
            </a:r>
            <a:r>
              <a:rPr lang="nl-BE" sz="2400" cap="small" dirty="0">
                <a:solidFill>
                  <a:srgbClr val="002060"/>
                </a:solidFill>
              </a:rPr>
              <a:t> -&gt; </a:t>
            </a:r>
            <a:r>
              <a:rPr lang="nl-BE" sz="2400" cap="small" dirty="0" err="1">
                <a:solidFill>
                  <a:srgbClr val="002060"/>
                </a:solidFill>
              </a:rPr>
              <a:t>épreuves</a:t>
            </a:r>
            <a:r>
              <a:rPr lang="nl-BE" sz="2400" cap="small" dirty="0">
                <a:solidFill>
                  <a:srgbClr val="002060"/>
                </a:solidFill>
              </a:rPr>
              <a:t> </a:t>
            </a:r>
            <a:r>
              <a:rPr lang="nl-BE" sz="2400" cap="small" dirty="0" err="1">
                <a:solidFill>
                  <a:srgbClr val="002060"/>
                </a:solidFill>
              </a:rPr>
              <a:t>d’aptitudes</a:t>
            </a:r>
            <a:r>
              <a:rPr lang="nl-BE" sz="2400" cap="small" dirty="0">
                <a:solidFill>
                  <a:srgbClr val="002060"/>
                </a:solidFill>
              </a:rPr>
              <a:t> </a:t>
            </a:r>
            <a:r>
              <a:rPr lang="nl-BE" sz="2400" cap="small" dirty="0" err="1">
                <a:solidFill>
                  <a:srgbClr val="002060"/>
                </a:solidFill>
              </a:rPr>
              <a:t>cognitives</a:t>
            </a:r>
            <a:r>
              <a:rPr lang="nl-BE" sz="2400" cap="small" dirty="0">
                <a:solidFill>
                  <a:srgbClr val="002060"/>
                </a:solidFill>
              </a:rPr>
              <a:t> (démo).</a:t>
            </a:r>
          </a:p>
          <a:p>
            <a:pPr marL="0" indent="0">
              <a:spcBef>
                <a:spcPct val="0"/>
              </a:spcBef>
              <a:buNone/>
            </a:pPr>
            <a:endParaRPr lang="nl-BE" sz="2800" cap="small" dirty="0">
              <a:solidFill>
                <a:srgbClr val="002060"/>
              </a:solidFill>
            </a:endParaRPr>
          </a:p>
        </p:txBody>
      </p:sp>
    </p:spTree>
    <p:extLst>
      <p:ext uri="{BB962C8B-B14F-4D97-AF65-F5344CB8AC3E}">
        <p14:creationId xmlns:p14="http://schemas.microsoft.com/office/powerpoint/2010/main" val="2481252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14C1-78CD-4976-A0E4-B51712BF5489}"/>
              </a:ext>
            </a:extLst>
          </p:cNvPr>
          <p:cNvSpPr>
            <a:spLocks noGrp="1"/>
          </p:cNvSpPr>
          <p:nvPr>
            <p:ph type="title"/>
          </p:nvPr>
        </p:nvSpPr>
        <p:spPr>
          <a:xfrm>
            <a:off x="279116" y="338203"/>
            <a:ext cx="11559969" cy="1143000"/>
          </a:xfrm>
        </p:spPr>
        <p:txBody>
          <a:bodyPr/>
          <a:lstStyle/>
          <a:p>
            <a:r>
              <a:rPr lang="nl-BE" sz="4000" cap="small" dirty="0">
                <a:solidFill>
                  <a:srgbClr val="002060"/>
                </a:solidFill>
              </a:rPr>
              <a:t>Parcours de </a:t>
            </a:r>
            <a:r>
              <a:rPr lang="nl-BE" sz="4000" cap="small" dirty="0" err="1">
                <a:solidFill>
                  <a:srgbClr val="002060"/>
                </a:solidFill>
              </a:rPr>
              <a:t>sélection</a:t>
            </a:r>
            <a:r>
              <a:rPr lang="nl-BE" sz="4000" cap="small" dirty="0">
                <a:solidFill>
                  <a:srgbClr val="002060"/>
                </a:solidFill>
              </a:rPr>
              <a:t> </a:t>
            </a:r>
            <a:r>
              <a:rPr lang="nl-BE" sz="3200" cap="small" dirty="0" err="1">
                <a:solidFill>
                  <a:srgbClr val="002060"/>
                </a:solidFill>
              </a:rPr>
              <a:t>candidat</a:t>
            </a:r>
            <a:r>
              <a:rPr lang="nl-BE" sz="3200" cap="small" dirty="0">
                <a:solidFill>
                  <a:srgbClr val="002060"/>
                </a:solidFill>
              </a:rPr>
              <a:t>-inspecteur </a:t>
            </a:r>
            <a:r>
              <a:rPr lang="nl-BE" sz="3200" cap="small" dirty="0" err="1">
                <a:solidFill>
                  <a:srgbClr val="002060"/>
                </a:solidFill>
              </a:rPr>
              <a:t>principal</a:t>
            </a:r>
            <a:r>
              <a:rPr lang="nl-BE" sz="3200" cap="small" dirty="0">
                <a:solidFill>
                  <a:srgbClr val="002060"/>
                </a:solidFill>
              </a:rPr>
              <a:t> </a:t>
            </a:r>
            <a:r>
              <a:rPr lang="nl-BE" sz="3200" cap="small" dirty="0" err="1">
                <a:solidFill>
                  <a:srgbClr val="002060"/>
                </a:solidFill>
              </a:rPr>
              <a:t>spécialisé</a:t>
            </a:r>
            <a:endParaRPr lang="nl-BE" dirty="0"/>
          </a:p>
        </p:txBody>
      </p:sp>
      <p:grpSp>
        <p:nvGrpSpPr>
          <p:cNvPr id="4" name="Grouper 23">
            <a:extLst>
              <a:ext uri="{FF2B5EF4-FFF2-40B4-BE49-F238E27FC236}">
                <a16:creationId xmlns:a16="http://schemas.microsoft.com/office/drawing/2014/main" id="{3263E0E3-A992-49E0-9F82-979A987A9031}"/>
              </a:ext>
            </a:extLst>
          </p:cNvPr>
          <p:cNvGrpSpPr>
            <a:grpSpLocks/>
          </p:cNvGrpSpPr>
          <p:nvPr/>
        </p:nvGrpSpPr>
        <p:grpSpPr bwMode="auto">
          <a:xfrm>
            <a:off x="526964" y="126955"/>
            <a:ext cx="11511312" cy="6059122"/>
            <a:chOff x="986387" y="529359"/>
            <a:chExt cx="11342909" cy="5652957"/>
          </a:xfrm>
        </p:grpSpPr>
        <p:grpSp>
          <p:nvGrpSpPr>
            <p:cNvPr id="5" name="Groep 4">
              <a:extLst>
                <a:ext uri="{FF2B5EF4-FFF2-40B4-BE49-F238E27FC236}">
                  <a16:creationId xmlns:a16="http://schemas.microsoft.com/office/drawing/2014/main" id="{A28E274A-9C82-4AE9-96D2-9F33ABFE2C06}"/>
                </a:ext>
              </a:extLst>
            </p:cNvPr>
            <p:cNvGrpSpPr>
              <a:grpSpLocks/>
            </p:cNvGrpSpPr>
            <p:nvPr/>
          </p:nvGrpSpPr>
          <p:grpSpPr bwMode="auto">
            <a:xfrm>
              <a:off x="986387" y="529359"/>
              <a:ext cx="11342909" cy="5652957"/>
              <a:chOff x="972869" y="529359"/>
              <a:chExt cx="11342909" cy="5652957"/>
            </a:xfrm>
          </p:grpSpPr>
          <p:sp>
            <p:nvSpPr>
              <p:cNvPr id="21" name="Vrije vorm 5">
                <a:extLst>
                  <a:ext uri="{FF2B5EF4-FFF2-40B4-BE49-F238E27FC236}">
                    <a16:creationId xmlns:a16="http://schemas.microsoft.com/office/drawing/2014/main" id="{75C7A4B8-0EF9-4AE1-9D92-ACD550BEE36E}"/>
                  </a:ext>
                </a:extLst>
              </p:cNvPr>
              <p:cNvSpPr/>
              <p:nvPr/>
            </p:nvSpPr>
            <p:spPr>
              <a:xfrm>
                <a:off x="5651367" y="1021774"/>
                <a:ext cx="1679776" cy="1372551"/>
              </a:xfrm>
              <a:custGeom>
                <a:avLst/>
                <a:gdLst>
                  <a:gd name="connsiteX0" fmla="*/ 0 w 1372547"/>
                  <a:gd name="connsiteY0" fmla="*/ 0 h 1372547"/>
                  <a:gd name="connsiteX1" fmla="*/ 1372547 w 1372547"/>
                  <a:gd name="connsiteY1" fmla="*/ 0 h 1372547"/>
                  <a:gd name="connsiteX2" fmla="*/ 1372547 w 1372547"/>
                  <a:gd name="connsiteY2" fmla="*/ 1372547 h 1372547"/>
                  <a:gd name="connsiteX3" fmla="*/ 0 w 1372547"/>
                  <a:gd name="connsiteY3" fmla="*/ 1372547 h 1372547"/>
                  <a:gd name="connsiteX4" fmla="*/ 0 w 1372547"/>
                  <a:gd name="connsiteY4" fmla="*/ 0 h 1372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547" h="1372547">
                    <a:moveTo>
                      <a:pt x="0" y="0"/>
                    </a:moveTo>
                    <a:lnTo>
                      <a:pt x="1372547" y="0"/>
                    </a:lnTo>
                    <a:lnTo>
                      <a:pt x="1372547" y="1372547"/>
                    </a:lnTo>
                    <a:lnTo>
                      <a:pt x="0" y="13725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600" dirty="0" err="1">
                    <a:solidFill>
                      <a:srgbClr val="2E2F7C"/>
                    </a:solidFill>
                    <a:latin typeface="TheSans TT B7 Bold"/>
                  </a:rPr>
                  <a:t>Candidature</a:t>
                </a:r>
                <a:endParaRPr lang="nl-BE" sz="1600" dirty="0">
                  <a:solidFill>
                    <a:srgbClr val="2E2F7C"/>
                  </a:solidFill>
                  <a:latin typeface="TheSans TT B7 Bold"/>
                </a:endParaRPr>
              </a:p>
            </p:txBody>
          </p:sp>
          <p:sp>
            <p:nvSpPr>
              <p:cNvPr id="22" name="Draaiende pijl 6">
                <a:extLst>
                  <a:ext uri="{FF2B5EF4-FFF2-40B4-BE49-F238E27FC236}">
                    <a16:creationId xmlns:a16="http://schemas.microsoft.com/office/drawing/2014/main" id="{BB32DF44-9B89-4C16-AB87-8D8E261CB525}"/>
                  </a:ext>
                </a:extLst>
              </p:cNvPr>
              <p:cNvSpPr/>
              <p:nvPr/>
            </p:nvSpPr>
            <p:spPr>
              <a:xfrm>
                <a:off x="2020648" y="529359"/>
                <a:ext cx="5146526" cy="5146128"/>
              </a:xfrm>
              <a:prstGeom prst="circularArrow">
                <a:avLst>
                  <a:gd name="adj1" fmla="val 5201"/>
                  <a:gd name="adj2" fmla="val 335940"/>
                  <a:gd name="adj3" fmla="val 21293132"/>
                  <a:gd name="adj4" fmla="val 19766335"/>
                  <a:gd name="adj5" fmla="val 6067"/>
                </a:avLst>
              </a:prstGeom>
              <a:solidFill>
                <a:srgbClr val="1D0485"/>
              </a:solidFill>
              <a:ln>
                <a:solidFill>
                  <a:srgbClr val="1D04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Vrije vorm 7">
                <a:extLst>
                  <a:ext uri="{FF2B5EF4-FFF2-40B4-BE49-F238E27FC236}">
                    <a16:creationId xmlns:a16="http://schemas.microsoft.com/office/drawing/2014/main" id="{91CD04FB-F17A-4174-8807-00C888F0F444}"/>
                  </a:ext>
                </a:extLst>
              </p:cNvPr>
              <p:cNvSpPr/>
              <p:nvPr/>
            </p:nvSpPr>
            <p:spPr>
              <a:xfrm>
                <a:off x="6384745" y="3264335"/>
                <a:ext cx="5931033" cy="1083778"/>
              </a:xfrm>
              <a:custGeom>
                <a:avLst/>
                <a:gdLst>
                  <a:gd name="connsiteX0" fmla="*/ 0 w 1372547"/>
                  <a:gd name="connsiteY0" fmla="*/ 0 h 1372547"/>
                  <a:gd name="connsiteX1" fmla="*/ 1372547 w 1372547"/>
                  <a:gd name="connsiteY1" fmla="*/ 0 h 1372547"/>
                  <a:gd name="connsiteX2" fmla="*/ 1372547 w 1372547"/>
                  <a:gd name="connsiteY2" fmla="*/ 1372547 h 1372547"/>
                  <a:gd name="connsiteX3" fmla="*/ 0 w 1372547"/>
                  <a:gd name="connsiteY3" fmla="*/ 1372547 h 1372547"/>
                  <a:gd name="connsiteX4" fmla="*/ 0 w 1372547"/>
                  <a:gd name="connsiteY4" fmla="*/ 0 h 1372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547" h="1372547">
                    <a:moveTo>
                      <a:pt x="0" y="0"/>
                    </a:moveTo>
                    <a:lnTo>
                      <a:pt x="1372547" y="0"/>
                    </a:lnTo>
                    <a:lnTo>
                      <a:pt x="1372547" y="1372547"/>
                    </a:lnTo>
                    <a:lnTo>
                      <a:pt x="0" y="13725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defRPr/>
                </a:pPr>
                <a:endParaRPr lang="nl-BE" sz="1600" dirty="0">
                  <a:solidFill>
                    <a:srgbClr val="2E2F7C"/>
                  </a:solidFill>
                  <a:latin typeface="TheSans TT B7 Bold"/>
                </a:endParaRPr>
              </a:p>
              <a:p>
                <a:pPr marL="285750" indent="-285750" defTabSz="444500" eaLnBrk="1" fontAlgn="auto" hangingPunct="1">
                  <a:lnSpc>
                    <a:spcPct val="90000"/>
                  </a:lnSpc>
                  <a:buFont typeface="Arial" panose="020B0604020202020204" pitchFamily="34" charset="0"/>
                  <a:buChar char="•"/>
                  <a:defRPr/>
                </a:pPr>
                <a:r>
                  <a:rPr lang="nl-BE" sz="1600" dirty="0" err="1">
                    <a:solidFill>
                      <a:srgbClr val="2E2F7C"/>
                    </a:solidFill>
                    <a:latin typeface="TheSans TT B7 Bold"/>
                  </a:rPr>
                  <a:t>Épreuve</a:t>
                </a:r>
                <a:r>
                  <a:rPr lang="nl-BE" sz="1600" dirty="0">
                    <a:solidFill>
                      <a:srgbClr val="2E2F7C"/>
                    </a:solidFill>
                    <a:latin typeface="TheSans TT B7 Bold"/>
                  </a:rPr>
                  <a:t> </a:t>
                </a:r>
                <a:r>
                  <a:rPr lang="nl-BE" sz="1600" dirty="0" err="1">
                    <a:solidFill>
                      <a:srgbClr val="2E2F7C"/>
                    </a:solidFill>
                    <a:latin typeface="TheSans TT B7 Bold"/>
                  </a:rPr>
                  <a:t>d’aptitudes</a:t>
                </a:r>
                <a:r>
                  <a:rPr lang="nl-BE" sz="1600" dirty="0">
                    <a:solidFill>
                      <a:srgbClr val="2E2F7C"/>
                    </a:solidFill>
                    <a:latin typeface="TheSans TT B7 Bold"/>
                  </a:rPr>
                  <a:t> </a:t>
                </a:r>
                <a:r>
                  <a:rPr lang="nl-BE" sz="1600" dirty="0" err="1">
                    <a:solidFill>
                      <a:srgbClr val="2E2F7C"/>
                    </a:solidFill>
                    <a:latin typeface="TheSans TT B7 Bold"/>
                  </a:rPr>
                  <a:t>cognitives</a:t>
                </a:r>
                <a:r>
                  <a:rPr lang="nl-BE" sz="1600" dirty="0">
                    <a:solidFill>
                      <a:srgbClr val="2E2F7C"/>
                    </a:solidFill>
                    <a:latin typeface="TheSans TT B7 Bold"/>
                  </a:rPr>
                  <a:t> (raisonnement </a:t>
                </a:r>
                <a:r>
                  <a:rPr lang="nl-BE" sz="1600" dirty="0" err="1">
                    <a:solidFill>
                      <a:srgbClr val="2E2F7C"/>
                    </a:solidFill>
                    <a:latin typeface="TheSans TT B7 Bold"/>
                  </a:rPr>
                  <a:t>abstrait</a:t>
                </a:r>
                <a:r>
                  <a:rPr lang="nl-BE" sz="1600" dirty="0">
                    <a:solidFill>
                      <a:srgbClr val="2E2F7C"/>
                    </a:solidFill>
                    <a:latin typeface="TheSans TT B7 Bold"/>
                  </a:rPr>
                  <a:t>, raisonnement </a:t>
                </a:r>
                <a:r>
                  <a:rPr lang="nl-BE" sz="1600" dirty="0" err="1">
                    <a:solidFill>
                      <a:srgbClr val="2E2F7C"/>
                    </a:solidFill>
                    <a:latin typeface="TheSans TT B7 Bold"/>
                  </a:rPr>
                  <a:t>numérique</a:t>
                </a:r>
                <a:r>
                  <a:rPr lang="nl-BE" sz="1600" dirty="0">
                    <a:solidFill>
                      <a:srgbClr val="2E2F7C"/>
                    </a:solidFill>
                    <a:latin typeface="TheSans TT B7 Bold"/>
                  </a:rPr>
                  <a:t>, </a:t>
                </a:r>
                <a:r>
                  <a:rPr lang="nl-BE" sz="1600" dirty="0" err="1">
                    <a:solidFill>
                      <a:srgbClr val="2E2F7C"/>
                    </a:solidFill>
                    <a:latin typeface="TheSans TT B7 Bold"/>
                  </a:rPr>
                  <a:t>traiter</a:t>
                </a:r>
                <a:r>
                  <a:rPr lang="nl-BE" sz="1600" dirty="0">
                    <a:solidFill>
                      <a:srgbClr val="2E2F7C"/>
                    </a:solidFill>
                    <a:latin typeface="TheSans TT B7 Bold"/>
                  </a:rPr>
                  <a:t> </a:t>
                </a:r>
                <a:r>
                  <a:rPr lang="nl-BE" sz="1600" dirty="0" err="1">
                    <a:solidFill>
                      <a:srgbClr val="2E2F7C"/>
                    </a:solidFill>
                    <a:latin typeface="TheSans TT B7 Bold"/>
                  </a:rPr>
                  <a:t>l’information</a:t>
                </a:r>
                <a:r>
                  <a:rPr lang="nl-BE" sz="1600" dirty="0">
                    <a:solidFill>
                      <a:srgbClr val="2E2F7C"/>
                    </a:solidFill>
                    <a:latin typeface="TheSans TT B7 Bold"/>
                  </a:rPr>
                  <a:t>, </a:t>
                </a:r>
                <a:r>
                  <a:rPr lang="nl-BE" sz="1600" dirty="0" err="1">
                    <a:solidFill>
                      <a:srgbClr val="2E2F7C"/>
                    </a:solidFill>
                    <a:latin typeface="TheSans TT B7 Bold"/>
                  </a:rPr>
                  <a:t>connaissance</a:t>
                </a:r>
                <a:r>
                  <a:rPr lang="nl-BE" sz="1600" dirty="0">
                    <a:solidFill>
                      <a:srgbClr val="2E2F7C"/>
                    </a:solidFill>
                    <a:latin typeface="TheSans TT B7 Bold"/>
                  </a:rPr>
                  <a:t> de la </a:t>
                </a:r>
                <a:r>
                  <a:rPr lang="nl-BE" sz="1600" dirty="0" err="1">
                    <a:solidFill>
                      <a:srgbClr val="2E2F7C"/>
                    </a:solidFill>
                    <a:latin typeface="TheSans TT B7 Bold"/>
                  </a:rPr>
                  <a:t>langue</a:t>
                </a:r>
                <a:r>
                  <a:rPr lang="nl-BE" sz="1600" dirty="0">
                    <a:solidFill>
                      <a:srgbClr val="2E2F7C"/>
                    </a:solidFill>
                    <a:latin typeface="TheSans TT B7 Bold"/>
                  </a:rPr>
                  <a:t>)</a:t>
                </a:r>
              </a:p>
              <a:p>
                <a:pPr marL="285750" indent="-285750" defTabSz="444500" eaLnBrk="1" fontAlgn="auto" hangingPunct="1">
                  <a:lnSpc>
                    <a:spcPct val="90000"/>
                  </a:lnSpc>
                  <a:buFont typeface="Arial" panose="020B0604020202020204" pitchFamily="34" charset="0"/>
                  <a:buChar char="•"/>
                  <a:defRPr/>
                </a:pPr>
                <a:endParaRPr lang="nl-BE" sz="500" dirty="0">
                  <a:solidFill>
                    <a:srgbClr val="2E2F7C"/>
                  </a:solidFill>
                  <a:latin typeface="TheSans TT B7 Bold"/>
                </a:endParaRPr>
              </a:p>
              <a:p>
                <a:pPr marL="285750" indent="-285750" defTabSz="444500" eaLnBrk="1" fontAlgn="auto" hangingPunct="1">
                  <a:lnSpc>
                    <a:spcPct val="90000"/>
                  </a:lnSpc>
                  <a:buFont typeface="Arial" panose="020B0604020202020204" pitchFamily="34" charset="0"/>
                  <a:buChar char="•"/>
                  <a:defRPr/>
                </a:pPr>
                <a:endParaRPr lang="nl-BE" sz="500" dirty="0">
                  <a:solidFill>
                    <a:srgbClr val="2E2F7C"/>
                  </a:solidFill>
                  <a:latin typeface="TheSans TT B7 Bold"/>
                </a:endParaRPr>
              </a:p>
              <a:p>
                <a:pPr marL="285750" indent="-285750" defTabSz="444500" eaLnBrk="1" fontAlgn="auto" hangingPunct="1">
                  <a:lnSpc>
                    <a:spcPct val="90000"/>
                  </a:lnSpc>
                  <a:buFont typeface="Arial" panose="020B0604020202020204" pitchFamily="34" charset="0"/>
                  <a:buChar char="•"/>
                  <a:defRPr/>
                </a:pPr>
                <a:endParaRPr lang="nl-BE" sz="500" dirty="0">
                  <a:solidFill>
                    <a:srgbClr val="2E2F7C"/>
                  </a:solidFill>
                  <a:latin typeface="TheSans TT B7 Bold"/>
                </a:endParaRPr>
              </a:p>
              <a:p>
                <a:pPr marL="285750" indent="-285750" defTabSz="444500" eaLnBrk="1" fontAlgn="auto" hangingPunct="1">
                  <a:lnSpc>
                    <a:spcPct val="90000"/>
                  </a:lnSpc>
                  <a:buFont typeface="Arial" panose="020B0604020202020204" pitchFamily="34" charset="0"/>
                  <a:buChar char="•"/>
                  <a:defRPr/>
                </a:pPr>
                <a:r>
                  <a:rPr lang="nl-BE" sz="1600" dirty="0">
                    <a:solidFill>
                      <a:srgbClr val="2E2F7C"/>
                    </a:solidFill>
                    <a:latin typeface="TheSans TT B7 Bold"/>
                  </a:rPr>
                  <a:t>Parcours </a:t>
                </a:r>
                <a:r>
                  <a:rPr lang="nl-BE" sz="1600" dirty="0" err="1">
                    <a:solidFill>
                      <a:srgbClr val="2E2F7C"/>
                    </a:solidFill>
                    <a:latin typeface="TheSans TT B7 Bold"/>
                  </a:rPr>
                  <a:t>fonctionnel</a:t>
                </a:r>
                <a:endParaRPr lang="nl-BE" sz="1600" dirty="0">
                  <a:solidFill>
                    <a:srgbClr val="2E2F7C"/>
                  </a:solidFill>
                  <a:latin typeface="TheSans TT B7 Bold"/>
                </a:endParaRPr>
              </a:p>
              <a:p>
                <a:pPr marL="285750" indent="-285750" defTabSz="444500" eaLnBrk="1" fontAlgn="auto" hangingPunct="1">
                  <a:lnSpc>
                    <a:spcPct val="90000"/>
                  </a:lnSpc>
                  <a:buFont typeface="Arial" panose="020B0604020202020204" pitchFamily="34" charset="0"/>
                  <a:buChar char="•"/>
                  <a:defRPr/>
                </a:pPr>
                <a:endParaRPr lang="nl-BE" sz="1600" dirty="0">
                  <a:solidFill>
                    <a:srgbClr val="2E2F7C"/>
                  </a:solidFill>
                  <a:latin typeface="TheSans TT B7 Bold"/>
                </a:endParaRPr>
              </a:p>
              <a:p>
                <a:pPr marL="285750" indent="-285750" defTabSz="444500" eaLnBrk="1" fontAlgn="auto" hangingPunct="1">
                  <a:lnSpc>
                    <a:spcPct val="90000"/>
                  </a:lnSpc>
                  <a:buFont typeface="Arial" panose="020B0604020202020204" pitchFamily="34" charset="0"/>
                  <a:buChar char="•"/>
                  <a:defRPr/>
                </a:pPr>
                <a:endParaRPr lang="nl-BE" sz="500" dirty="0">
                  <a:solidFill>
                    <a:srgbClr val="2E2F7C"/>
                  </a:solidFill>
                  <a:latin typeface="TheSans TT B7 Bold"/>
                </a:endParaRPr>
              </a:p>
              <a:p>
                <a:pPr marL="285750" indent="-285750" defTabSz="444500">
                  <a:lnSpc>
                    <a:spcPct val="90000"/>
                  </a:lnSpc>
                  <a:buFont typeface="Arial" panose="020B0604020202020204" pitchFamily="34" charset="0"/>
                  <a:buChar char="•"/>
                  <a:defRPr/>
                </a:pPr>
                <a:r>
                  <a:rPr lang="nl-BE" sz="1600" dirty="0" err="1">
                    <a:solidFill>
                      <a:srgbClr val="2E2F7C"/>
                    </a:solidFill>
                    <a:latin typeface="TheSans TT B7 Bold"/>
                  </a:rPr>
                  <a:t>Épreuve</a:t>
                </a:r>
                <a:r>
                  <a:rPr lang="nl-BE" sz="1600" dirty="0">
                    <a:solidFill>
                      <a:srgbClr val="2E2F7C"/>
                    </a:solidFill>
                    <a:latin typeface="TheSans TT B7 Bold"/>
                  </a:rPr>
                  <a:t> </a:t>
                </a:r>
                <a:r>
                  <a:rPr lang="nl-BE" sz="1600" dirty="0" err="1">
                    <a:solidFill>
                      <a:srgbClr val="2E2F7C"/>
                    </a:solidFill>
                    <a:latin typeface="TheSans TT B7 Bold"/>
                  </a:rPr>
                  <a:t>professionnelle</a:t>
                </a:r>
                <a:endParaRPr lang="nl-BE" sz="1600" dirty="0">
                  <a:solidFill>
                    <a:srgbClr val="2E2F7C"/>
                  </a:solidFill>
                  <a:latin typeface="TheSans TT B7 Bold"/>
                </a:endParaRPr>
              </a:p>
            </p:txBody>
          </p:sp>
          <p:sp>
            <p:nvSpPr>
              <p:cNvPr id="24" name="Draaiende pijl 8">
                <a:extLst>
                  <a:ext uri="{FF2B5EF4-FFF2-40B4-BE49-F238E27FC236}">
                    <a16:creationId xmlns:a16="http://schemas.microsoft.com/office/drawing/2014/main" id="{E7904063-4DC0-4D6D-AACB-23BD87059B53}"/>
                  </a:ext>
                </a:extLst>
              </p:cNvPr>
              <p:cNvSpPr/>
              <p:nvPr/>
            </p:nvSpPr>
            <p:spPr>
              <a:xfrm rot="679456">
                <a:off x="2771224" y="788026"/>
                <a:ext cx="4585701" cy="4944140"/>
              </a:xfrm>
              <a:prstGeom prst="circularArrow">
                <a:avLst>
                  <a:gd name="adj1" fmla="val 5201"/>
                  <a:gd name="adj2" fmla="val 335940"/>
                  <a:gd name="adj3" fmla="val 4014584"/>
                  <a:gd name="adj4" fmla="val 2253537"/>
                  <a:gd name="adj5" fmla="val 6067"/>
                </a:avLst>
              </a:prstGeom>
              <a:solidFill>
                <a:srgbClr val="1D0485"/>
              </a:solidFill>
              <a:ln>
                <a:solidFill>
                  <a:srgbClr val="1D04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nl-BE" dirty="0"/>
              </a:p>
            </p:txBody>
          </p:sp>
          <p:sp>
            <p:nvSpPr>
              <p:cNvPr id="25" name="Vrije vorm 9">
                <a:extLst>
                  <a:ext uri="{FF2B5EF4-FFF2-40B4-BE49-F238E27FC236}">
                    <a16:creationId xmlns:a16="http://schemas.microsoft.com/office/drawing/2014/main" id="{12A71E0B-F8D0-4622-A83A-5A709C82396F}"/>
                  </a:ext>
                </a:extLst>
              </p:cNvPr>
              <p:cNvSpPr/>
              <p:nvPr/>
            </p:nvSpPr>
            <p:spPr>
              <a:xfrm>
                <a:off x="3455788" y="4809765"/>
                <a:ext cx="1374167" cy="1372551"/>
              </a:xfrm>
              <a:custGeom>
                <a:avLst/>
                <a:gdLst>
                  <a:gd name="connsiteX0" fmla="*/ 0 w 1372547"/>
                  <a:gd name="connsiteY0" fmla="*/ 0 h 1372547"/>
                  <a:gd name="connsiteX1" fmla="*/ 1372547 w 1372547"/>
                  <a:gd name="connsiteY1" fmla="*/ 0 h 1372547"/>
                  <a:gd name="connsiteX2" fmla="*/ 1372547 w 1372547"/>
                  <a:gd name="connsiteY2" fmla="*/ 1372547 h 1372547"/>
                  <a:gd name="connsiteX3" fmla="*/ 0 w 1372547"/>
                  <a:gd name="connsiteY3" fmla="*/ 1372547 h 1372547"/>
                  <a:gd name="connsiteX4" fmla="*/ 0 w 1372547"/>
                  <a:gd name="connsiteY4" fmla="*/ 0 h 1372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547" h="1372547">
                    <a:moveTo>
                      <a:pt x="0" y="0"/>
                    </a:moveTo>
                    <a:lnTo>
                      <a:pt x="1372547" y="0"/>
                    </a:lnTo>
                    <a:lnTo>
                      <a:pt x="1372547" y="1372547"/>
                    </a:lnTo>
                    <a:lnTo>
                      <a:pt x="0" y="13725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600" dirty="0" err="1">
                    <a:solidFill>
                      <a:srgbClr val="2E2F7C"/>
                    </a:solidFill>
                    <a:latin typeface="TheSans TT B7 Bold"/>
                  </a:rPr>
                  <a:t>Épreuves</a:t>
                </a:r>
                <a:r>
                  <a:rPr lang="nl-BE" sz="1600" dirty="0">
                    <a:solidFill>
                      <a:srgbClr val="2E2F7C"/>
                    </a:solidFill>
                    <a:latin typeface="TheSans TT B7 Bold"/>
                  </a:rPr>
                  <a:t> de </a:t>
                </a:r>
                <a:r>
                  <a:rPr lang="nl-BE" sz="1600" dirty="0" err="1">
                    <a:solidFill>
                      <a:srgbClr val="2E2F7C"/>
                    </a:solidFill>
                    <a:latin typeface="TheSans TT B7 Bold"/>
                  </a:rPr>
                  <a:t>personnalité</a:t>
                </a:r>
                <a:endParaRPr lang="nl-BE" sz="1600" dirty="0">
                  <a:solidFill>
                    <a:srgbClr val="2E2F7C"/>
                  </a:solidFill>
                  <a:latin typeface="TheSans TT B7 Bold"/>
                </a:endParaRPr>
              </a:p>
            </p:txBody>
          </p:sp>
          <p:sp>
            <p:nvSpPr>
              <p:cNvPr id="26" name="Draaiende pijl 10">
                <a:extLst>
                  <a:ext uri="{FF2B5EF4-FFF2-40B4-BE49-F238E27FC236}">
                    <a16:creationId xmlns:a16="http://schemas.microsoft.com/office/drawing/2014/main" id="{A5DE86E3-461B-4124-961B-46558E27020E}"/>
                  </a:ext>
                </a:extLst>
              </p:cNvPr>
              <p:cNvSpPr/>
              <p:nvPr/>
            </p:nvSpPr>
            <p:spPr>
              <a:xfrm rot="20957767">
                <a:off x="972869" y="775246"/>
                <a:ext cx="5146526" cy="4876545"/>
              </a:xfrm>
              <a:prstGeom prst="circularArrow">
                <a:avLst>
                  <a:gd name="adj1" fmla="val 5201"/>
                  <a:gd name="adj2" fmla="val 335940"/>
                  <a:gd name="adj3" fmla="val 8210523"/>
                  <a:gd name="adj4" fmla="val 6449476"/>
                  <a:gd name="adj5" fmla="val 6067"/>
                </a:avLst>
              </a:prstGeom>
              <a:solidFill>
                <a:srgbClr val="1D0485"/>
              </a:solidFill>
              <a:ln>
                <a:solidFill>
                  <a:srgbClr val="1D04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Vrije vorm 11">
                <a:extLst>
                  <a:ext uri="{FF2B5EF4-FFF2-40B4-BE49-F238E27FC236}">
                    <a16:creationId xmlns:a16="http://schemas.microsoft.com/office/drawing/2014/main" id="{01BEC029-12FC-427B-8112-AA0465AA95BD}"/>
                  </a:ext>
                </a:extLst>
              </p:cNvPr>
              <p:cNvSpPr/>
              <p:nvPr/>
            </p:nvSpPr>
            <p:spPr>
              <a:xfrm>
                <a:off x="1289930" y="3517561"/>
                <a:ext cx="1372407" cy="1372551"/>
              </a:xfrm>
              <a:custGeom>
                <a:avLst/>
                <a:gdLst>
                  <a:gd name="connsiteX0" fmla="*/ 0 w 1372547"/>
                  <a:gd name="connsiteY0" fmla="*/ 0 h 1372547"/>
                  <a:gd name="connsiteX1" fmla="*/ 1372547 w 1372547"/>
                  <a:gd name="connsiteY1" fmla="*/ 0 h 1372547"/>
                  <a:gd name="connsiteX2" fmla="*/ 1372547 w 1372547"/>
                  <a:gd name="connsiteY2" fmla="*/ 1372547 h 1372547"/>
                  <a:gd name="connsiteX3" fmla="*/ 0 w 1372547"/>
                  <a:gd name="connsiteY3" fmla="*/ 1372547 h 1372547"/>
                  <a:gd name="connsiteX4" fmla="*/ 0 w 1372547"/>
                  <a:gd name="connsiteY4" fmla="*/ 0 h 1372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547" h="1372547">
                    <a:moveTo>
                      <a:pt x="0" y="0"/>
                    </a:moveTo>
                    <a:lnTo>
                      <a:pt x="1372547" y="0"/>
                    </a:lnTo>
                    <a:lnTo>
                      <a:pt x="1372547" y="1372547"/>
                    </a:lnTo>
                    <a:lnTo>
                      <a:pt x="0" y="13725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600" dirty="0" err="1">
                    <a:solidFill>
                      <a:srgbClr val="2E2F7C"/>
                    </a:solidFill>
                    <a:latin typeface="TheSans TT B7 Bold"/>
                  </a:rPr>
                  <a:t>Épreuve</a:t>
                </a:r>
                <a:r>
                  <a:rPr lang="nl-BE" sz="1600" dirty="0">
                    <a:solidFill>
                      <a:srgbClr val="2E2F7C"/>
                    </a:solidFill>
                    <a:latin typeface="TheSans TT B7 Bold"/>
                  </a:rPr>
                  <a:t> </a:t>
                </a:r>
                <a:r>
                  <a:rPr lang="nl-BE" sz="1600" dirty="0" err="1">
                    <a:solidFill>
                      <a:srgbClr val="2E2F7C"/>
                    </a:solidFill>
                    <a:latin typeface="TheSans TT B7 Bold"/>
                  </a:rPr>
                  <a:t>d’aptitude</a:t>
                </a:r>
                <a:r>
                  <a:rPr lang="nl-BE" sz="1600" dirty="0">
                    <a:solidFill>
                      <a:srgbClr val="2E2F7C"/>
                    </a:solidFill>
                    <a:latin typeface="TheSans TT B7 Bold"/>
                  </a:rPr>
                  <a:t> </a:t>
                </a:r>
                <a:r>
                  <a:rPr lang="nl-BE" sz="1600" dirty="0" err="1">
                    <a:solidFill>
                      <a:srgbClr val="2E2F7C"/>
                    </a:solidFill>
                    <a:latin typeface="TheSans TT B7 Bold"/>
                  </a:rPr>
                  <a:t>médicale</a:t>
                </a:r>
                <a:endParaRPr lang="nl-BE" sz="1600" dirty="0">
                  <a:solidFill>
                    <a:srgbClr val="2E2F7C"/>
                  </a:solidFill>
                  <a:latin typeface="TheSans TT B7 Bold"/>
                </a:endParaRPr>
              </a:p>
            </p:txBody>
          </p:sp>
          <p:sp>
            <p:nvSpPr>
              <p:cNvPr id="28" name="Draaiende pijl 12">
                <a:extLst>
                  <a:ext uri="{FF2B5EF4-FFF2-40B4-BE49-F238E27FC236}">
                    <a16:creationId xmlns:a16="http://schemas.microsoft.com/office/drawing/2014/main" id="{5E7AEE6C-BD16-4B66-B23D-B4BEC4142B9E}"/>
                  </a:ext>
                </a:extLst>
              </p:cNvPr>
              <p:cNvSpPr/>
              <p:nvPr/>
            </p:nvSpPr>
            <p:spPr>
              <a:xfrm>
                <a:off x="1507976" y="1012626"/>
                <a:ext cx="4866765" cy="5146128"/>
              </a:xfrm>
              <a:prstGeom prst="circularArrow">
                <a:avLst>
                  <a:gd name="adj1" fmla="val 5201"/>
                  <a:gd name="adj2" fmla="val 335940"/>
                  <a:gd name="adj3" fmla="val 12297725"/>
                  <a:gd name="adj4" fmla="val 10770928"/>
                  <a:gd name="adj5" fmla="val 6067"/>
                </a:avLst>
              </a:prstGeom>
              <a:solidFill>
                <a:srgbClr val="1D0485"/>
              </a:solidFill>
              <a:ln>
                <a:solidFill>
                  <a:srgbClr val="1D04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6" name="Groep 16">
              <a:extLst>
                <a:ext uri="{FF2B5EF4-FFF2-40B4-BE49-F238E27FC236}">
                  <a16:creationId xmlns:a16="http://schemas.microsoft.com/office/drawing/2014/main" id="{98AA224D-DABD-4EDE-9B26-09EDC9CCC644}"/>
                </a:ext>
              </a:extLst>
            </p:cNvPr>
            <p:cNvGrpSpPr>
              <a:grpSpLocks/>
            </p:cNvGrpSpPr>
            <p:nvPr/>
          </p:nvGrpSpPr>
          <p:grpSpPr bwMode="auto">
            <a:xfrm>
              <a:off x="2739725" y="1397238"/>
              <a:ext cx="3735409" cy="3823812"/>
              <a:chOff x="2739725" y="1397238"/>
              <a:chExt cx="3735409" cy="3823812"/>
            </a:xfrm>
          </p:grpSpPr>
          <p:sp>
            <p:nvSpPr>
              <p:cNvPr id="7" name="Vrije vorm 17">
                <a:extLst>
                  <a:ext uri="{FF2B5EF4-FFF2-40B4-BE49-F238E27FC236}">
                    <a16:creationId xmlns:a16="http://schemas.microsoft.com/office/drawing/2014/main" id="{A3984BAB-5C58-4291-8C87-46E78CEC6CE0}"/>
                  </a:ext>
                </a:extLst>
              </p:cNvPr>
              <p:cNvSpPr/>
              <p:nvPr/>
            </p:nvSpPr>
            <p:spPr>
              <a:xfrm>
                <a:off x="4902145" y="1397238"/>
                <a:ext cx="526090" cy="524577"/>
              </a:xfrm>
              <a:custGeom>
                <a:avLst/>
                <a:gdLst>
                  <a:gd name="connsiteX0" fmla="*/ 0 w 524835"/>
                  <a:gd name="connsiteY0" fmla="*/ 0 h 524835"/>
                  <a:gd name="connsiteX1" fmla="*/ 524835 w 524835"/>
                  <a:gd name="connsiteY1" fmla="*/ 0 h 524835"/>
                  <a:gd name="connsiteX2" fmla="*/ 524835 w 524835"/>
                  <a:gd name="connsiteY2" fmla="*/ 524835 h 524835"/>
                  <a:gd name="connsiteX3" fmla="*/ 0 w 524835"/>
                  <a:gd name="connsiteY3" fmla="*/ 524835 h 524835"/>
                  <a:gd name="connsiteX4" fmla="*/ 0 w 52483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5" h="524835">
                    <a:moveTo>
                      <a:pt x="0" y="0"/>
                    </a:moveTo>
                    <a:lnTo>
                      <a:pt x="524835" y="0"/>
                    </a:lnTo>
                    <a:lnTo>
                      <a:pt x="52483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41910" tIns="41910" rIns="41910" bIns="41910" spcCol="1270" anchor="ctr"/>
              <a:lstStyle/>
              <a:p>
                <a:pPr algn="ctr" defTabSz="1466850" eaLnBrk="1" fontAlgn="auto" hangingPunct="1">
                  <a:lnSpc>
                    <a:spcPct val="90000"/>
                  </a:lnSpc>
                  <a:spcAft>
                    <a:spcPct val="35000"/>
                  </a:spcAft>
                  <a:defRPr/>
                </a:pPr>
                <a:endParaRPr lang="nl-BE" sz="3300">
                  <a:solidFill>
                    <a:srgbClr val="B9BAE5">
                      <a:hueOff val="0"/>
                      <a:satOff val="0"/>
                      <a:lumOff val="0"/>
                      <a:alphaOff val="0"/>
                    </a:srgbClr>
                  </a:solidFill>
                </a:endParaRPr>
              </a:p>
            </p:txBody>
          </p:sp>
          <p:sp>
            <p:nvSpPr>
              <p:cNvPr id="8" name="Vrije vorm 19">
                <a:extLst>
                  <a:ext uri="{FF2B5EF4-FFF2-40B4-BE49-F238E27FC236}">
                    <a16:creationId xmlns:a16="http://schemas.microsoft.com/office/drawing/2014/main" id="{46D6163B-1FC2-4EA1-9EB4-4A55EDEE13C2}"/>
                  </a:ext>
                </a:extLst>
              </p:cNvPr>
              <p:cNvSpPr/>
              <p:nvPr/>
            </p:nvSpPr>
            <p:spPr>
              <a:xfrm>
                <a:off x="5220891" y="2014520"/>
                <a:ext cx="1191405" cy="587792"/>
              </a:xfrm>
              <a:custGeom>
                <a:avLst/>
                <a:gdLst>
                  <a:gd name="connsiteX0" fmla="*/ 0 w 735509"/>
                  <a:gd name="connsiteY0" fmla="*/ 0 h 524835"/>
                  <a:gd name="connsiteX1" fmla="*/ 735509 w 735509"/>
                  <a:gd name="connsiteY1" fmla="*/ 0 h 524835"/>
                  <a:gd name="connsiteX2" fmla="*/ 735509 w 735509"/>
                  <a:gd name="connsiteY2" fmla="*/ 524835 h 524835"/>
                  <a:gd name="connsiteX3" fmla="*/ 0 w 735509"/>
                  <a:gd name="connsiteY3" fmla="*/ 524835 h 524835"/>
                  <a:gd name="connsiteX4" fmla="*/ 0 w 735509"/>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09" h="524835">
                    <a:moveTo>
                      <a:pt x="0" y="0"/>
                    </a:moveTo>
                    <a:lnTo>
                      <a:pt x="735509" y="0"/>
                    </a:lnTo>
                    <a:lnTo>
                      <a:pt x="735509"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000" dirty="0">
                    <a:solidFill>
                      <a:srgbClr val="2E2F7C"/>
                    </a:solidFill>
                  </a:rPr>
                  <a:t>Evaluation de la </a:t>
                </a:r>
                <a:r>
                  <a:rPr lang="nl-BE" sz="1000" dirty="0" err="1">
                    <a:solidFill>
                      <a:srgbClr val="2E2F7C"/>
                    </a:solidFill>
                  </a:rPr>
                  <a:t>moralité</a:t>
                </a:r>
                <a:r>
                  <a:rPr lang="nl-BE" sz="1000" dirty="0">
                    <a:solidFill>
                      <a:srgbClr val="2E2F7C"/>
                    </a:solidFill>
                  </a:rPr>
                  <a:t> </a:t>
                </a:r>
                <a:r>
                  <a:rPr lang="nl-BE" sz="1000" dirty="0" err="1">
                    <a:solidFill>
                      <a:srgbClr val="2E2F7C"/>
                    </a:solidFill>
                  </a:rPr>
                  <a:t>sur</a:t>
                </a:r>
                <a:r>
                  <a:rPr lang="nl-BE" sz="1000" dirty="0">
                    <a:solidFill>
                      <a:srgbClr val="2E2F7C"/>
                    </a:solidFill>
                  </a:rPr>
                  <a:t> base du </a:t>
                </a:r>
                <a:r>
                  <a:rPr lang="nl-BE" sz="1000" dirty="0" err="1">
                    <a:solidFill>
                      <a:srgbClr val="2E2F7C"/>
                    </a:solidFill>
                  </a:rPr>
                  <a:t>casier</a:t>
                </a:r>
                <a:r>
                  <a:rPr lang="nl-BE" sz="1000" dirty="0">
                    <a:solidFill>
                      <a:srgbClr val="2E2F7C"/>
                    </a:solidFill>
                  </a:rPr>
                  <a:t> </a:t>
                </a:r>
                <a:r>
                  <a:rPr lang="nl-BE" sz="1000" dirty="0" err="1">
                    <a:solidFill>
                      <a:srgbClr val="2E2F7C"/>
                    </a:solidFill>
                  </a:rPr>
                  <a:t>judiciaire</a:t>
                </a:r>
                <a:endParaRPr lang="nl-BE" sz="1000" dirty="0">
                  <a:solidFill>
                    <a:srgbClr val="2E2F7C"/>
                  </a:solidFill>
                </a:endParaRPr>
              </a:p>
            </p:txBody>
          </p:sp>
          <p:sp>
            <p:nvSpPr>
              <p:cNvPr id="10" name="Vrije vorm 21">
                <a:extLst>
                  <a:ext uri="{FF2B5EF4-FFF2-40B4-BE49-F238E27FC236}">
                    <a16:creationId xmlns:a16="http://schemas.microsoft.com/office/drawing/2014/main" id="{5A55641D-DE1A-4D76-B1EF-D7FBA16A7032}"/>
                  </a:ext>
                </a:extLst>
              </p:cNvPr>
              <p:cNvSpPr/>
              <p:nvPr/>
            </p:nvSpPr>
            <p:spPr>
              <a:xfrm>
                <a:off x="5950804" y="3213519"/>
                <a:ext cx="524330" cy="524577"/>
              </a:xfrm>
              <a:custGeom>
                <a:avLst/>
                <a:gdLst>
                  <a:gd name="connsiteX0" fmla="*/ 0 w 524835"/>
                  <a:gd name="connsiteY0" fmla="*/ 0 h 524835"/>
                  <a:gd name="connsiteX1" fmla="*/ 524835 w 524835"/>
                  <a:gd name="connsiteY1" fmla="*/ 0 h 524835"/>
                  <a:gd name="connsiteX2" fmla="*/ 524835 w 524835"/>
                  <a:gd name="connsiteY2" fmla="*/ 524835 h 524835"/>
                  <a:gd name="connsiteX3" fmla="*/ 0 w 524835"/>
                  <a:gd name="connsiteY3" fmla="*/ 524835 h 524835"/>
                  <a:gd name="connsiteX4" fmla="*/ 0 w 52483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5" h="524835">
                    <a:moveTo>
                      <a:pt x="0" y="0"/>
                    </a:moveTo>
                    <a:lnTo>
                      <a:pt x="524835" y="0"/>
                    </a:lnTo>
                    <a:lnTo>
                      <a:pt x="52483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41910" tIns="41910" rIns="41910" bIns="41910" spcCol="1270" anchor="ctr"/>
              <a:lstStyle/>
              <a:p>
                <a:pPr algn="ctr" defTabSz="1466850" eaLnBrk="1" fontAlgn="auto" hangingPunct="1">
                  <a:lnSpc>
                    <a:spcPct val="90000"/>
                  </a:lnSpc>
                  <a:spcAft>
                    <a:spcPct val="35000"/>
                  </a:spcAft>
                  <a:defRPr/>
                </a:pPr>
                <a:endParaRPr lang="nl-BE" sz="3300">
                  <a:solidFill>
                    <a:srgbClr val="B9BAE5">
                      <a:hueOff val="0"/>
                      <a:satOff val="0"/>
                      <a:lumOff val="0"/>
                      <a:alphaOff val="0"/>
                    </a:srgbClr>
                  </a:solidFill>
                </a:endParaRPr>
              </a:p>
            </p:txBody>
          </p:sp>
          <p:sp>
            <p:nvSpPr>
              <p:cNvPr id="12" name="Vrije vorm 23">
                <a:extLst>
                  <a:ext uri="{FF2B5EF4-FFF2-40B4-BE49-F238E27FC236}">
                    <a16:creationId xmlns:a16="http://schemas.microsoft.com/office/drawing/2014/main" id="{65C87D93-B729-4BFD-9D06-402992C9E238}"/>
                  </a:ext>
                </a:extLst>
              </p:cNvPr>
              <p:cNvSpPr/>
              <p:nvPr/>
            </p:nvSpPr>
            <p:spPr>
              <a:xfrm>
                <a:off x="5393045" y="4178064"/>
                <a:ext cx="524330" cy="524578"/>
              </a:xfrm>
              <a:custGeom>
                <a:avLst/>
                <a:gdLst>
                  <a:gd name="connsiteX0" fmla="*/ 0 w 524835"/>
                  <a:gd name="connsiteY0" fmla="*/ 0 h 524835"/>
                  <a:gd name="connsiteX1" fmla="*/ 524835 w 524835"/>
                  <a:gd name="connsiteY1" fmla="*/ 0 h 524835"/>
                  <a:gd name="connsiteX2" fmla="*/ 524835 w 524835"/>
                  <a:gd name="connsiteY2" fmla="*/ 524835 h 524835"/>
                  <a:gd name="connsiteX3" fmla="*/ 0 w 524835"/>
                  <a:gd name="connsiteY3" fmla="*/ 524835 h 524835"/>
                  <a:gd name="connsiteX4" fmla="*/ 0 w 52483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5" h="524835">
                    <a:moveTo>
                      <a:pt x="0" y="0"/>
                    </a:moveTo>
                    <a:lnTo>
                      <a:pt x="524835" y="0"/>
                    </a:lnTo>
                    <a:lnTo>
                      <a:pt x="52483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41910" tIns="41910" rIns="41910" bIns="41910" spcCol="1270" anchor="ctr"/>
              <a:lstStyle/>
              <a:p>
                <a:pPr algn="ctr" defTabSz="1466850" eaLnBrk="1" fontAlgn="auto" hangingPunct="1">
                  <a:lnSpc>
                    <a:spcPct val="90000"/>
                  </a:lnSpc>
                  <a:spcAft>
                    <a:spcPct val="35000"/>
                  </a:spcAft>
                  <a:defRPr/>
                </a:pPr>
                <a:endParaRPr lang="nl-BE" sz="3300">
                  <a:solidFill>
                    <a:srgbClr val="B9BAE5">
                      <a:hueOff val="0"/>
                      <a:satOff val="0"/>
                      <a:lumOff val="0"/>
                      <a:alphaOff val="0"/>
                    </a:srgbClr>
                  </a:solidFill>
                </a:endParaRPr>
              </a:p>
            </p:txBody>
          </p:sp>
          <p:sp>
            <p:nvSpPr>
              <p:cNvPr id="14" name="Vrije vorm 25">
                <a:extLst>
                  <a:ext uri="{FF2B5EF4-FFF2-40B4-BE49-F238E27FC236}">
                    <a16:creationId xmlns:a16="http://schemas.microsoft.com/office/drawing/2014/main" id="{E073FBB7-E466-4125-8DF0-F1C7B222FF0D}"/>
                  </a:ext>
                </a:extLst>
              </p:cNvPr>
              <p:cNvSpPr/>
              <p:nvPr/>
            </p:nvSpPr>
            <p:spPr>
              <a:xfrm>
                <a:off x="3643619" y="4696473"/>
                <a:ext cx="1025542" cy="524577"/>
              </a:xfrm>
              <a:custGeom>
                <a:avLst/>
                <a:gdLst>
                  <a:gd name="connsiteX0" fmla="*/ 0 w 1368152"/>
                  <a:gd name="connsiteY0" fmla="*/ 0 h 524835"/>
                  <a:gd name="connsiteX1" fmla="*/ 1368152 w 1368152"/>
                  <a:gd name="connsiteY1" fmla="*/ 0 h 524835"/>
                  <a:gd name="connsiteX2" fmla="*/ 1368152 w 1368152"/>
                  <a:gd name="connsiteY2" fmla="*/ 524835 h 524835"/>
                  <a:gd name="connsiteX3" fmla="*/ 0 w 1368152"/>
                  <a:gd name="connsiteY3" fmla="*/ 524835 h 524835"/>
                  <a:gd name="connsiteX4" fmla="*/ 0 w 1368152"/>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8152" h="524835">
                    <a:moveTo>
                      <a:pt x="0" y="0"/>
                    </a:moveTo>
                    <a:lnTo>
                      <a:pt x="1368152" y="0"/>
                    </a:lnTo>
                    <a:lnTo>
                      <a:pt x="1368152"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000" dirty="0">
                    <a:solidFill>
                      <a:srgbClr val="2E2F7C"/>
                    </a:solidFill>
                  </a:rPr>
                  <a:t>Evaluation de </a:t>
                </a:r>
                <a:r>
                  <a:rPr lang="nl-BE" sz="1000" dirty="0" err="1">
                    <a:solidFill>
                      <a:srgbClr val="2E2F7C"/>
                    </a:solidFill>
                  </a:rPr>
                  <a:t>l’intégrité</a:t>
                </a:r>
                <a:endParaRPr lang="nl-BE" sz="1000" dirty="0">
                  <a:solidFill>
                    <a:srgbClr val="2E2F7C"/>
                  </a:solidFill>
                </a:endParaRPr>
              </a:p>
            </p:txBody>
          </p:sp>
          <p:sp>
            <p:nvSpPr>
              <p:cNvPr id="16" name="Vrije vorm 27">
                <a:extLst>
                  <a:ext uri="{FF2B5EF4-FFF2-40B4-BE49-F238E27FC236}">
                    <a16:creationId xmlns:a16="http://schemas.microsoft.com/office/drawing/2014/main" id="{9D83C296-EBF5-4C90-9848-C2D41F5DBE03}"/>
                  </a:ext>
                </a:extLst>
              </p:cNvPr>
              <p:cNvSpPr/>
              <p:nvPr/>
            </p:nvSpPr>
            <p:spPr>
              <a:xfrm>
                <a:off x="3297485" y="4178064"/>
                <a:ext cx="524330" cy="524578"/>
              </a:xfrm>
              <a:custGeom>
                <a:avLst/>
                <a:gdLst>
                  <a:gd name="connsiteX0" fmla="*/ 0 w 524835"/>
                  <a:gd name="connsiteY0" fmla="*/ 0 h 524835"/>
                  <a:gd name="connsiteX1" fmla="*/ 524835 w 524835"/>
                  <a:gd name="connsiteY1" fmla="*/ 0 h 524835"/>
                  <a:gd name="connsiteX2" fmla="*/ 524835 w 524835"/>
                  <a:gd name="connsiteY2" fmla="*/ 524835 h 524835"/>
                  <a:gd name="connsiteX3" fmla="*/ 0 w 524835"/>
                  <a:gd name="connsiteY3" fmla="*/ 524835 h 524835"/>
                  <a:gd name="connsiteX4" fmla="*/ 0 w 52483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5" h="524835">
                    <a:moveTo>
                      <a:pt x="0" y="0"/>
                    </a:moveTo>
                    <a:lnTo>
                      <a:pt x="524835" y="0"/>
                    </a:lnTo>
                    <a:lnTo>
                      <a:pt x="52483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41910" tIns="41910" rIns="41910" bIns="41910" spcCol="1270" anchor="ctr"/>
              <a:lstStyle/>
              <a:p>
                <a:pPr algn="ctr" defTabSz="1466850" eaLnBrk="1" fontAlgn="auto" hangingPunct="1">
                  <a:lnSpc>
                    <a:spcPct val="90000"/>
                  </a:lnSpc>
                  <a:spcAft>
                    <a:spcPct val="35000"/>
                  </a:spcAft>
                  <a:defRPr/>
                </a:pPr>
                <a:endParaRPr lang="nl-BE" sz="3300">
                  <a:solidFill>
                    <a:srgbClr val="B9BAE5">
                      <a:hueOff val="0"/>
                      <a:satOff val="0"/>
                      <a:lumOff val="0"/>
                      <a:alphaOff val="0"/>
                    </a:srgbClr>
                  </a:solidFill>
                </a:endParaRPr>
              </a:p>
            </p:txBody>
          </p:sp>
          <p:sp>
            <p:nvSpPr>
              <p:cNvPr id="18" name="Vrije vorm 29">
                <a:extLst>
                  <a:ext uri="{FF2B5EF4-FFF2-40B4-BE49-F238E27FC236}">
                    <a16:creationId xmlns:a16="http://schemas.microsoft.com/office/drawing/2014/main" id="{B627DA97-51AE-4C0E-931C-BA9E64B4F0B3}"/>
                  </a:ext>
                </a:extLst>
              </p:cNvPr>
              <p:cNvSpPr/>
              <p:nvPr/>
            </p:nvSpPr>
            <p:spPr>
              <a:xfrm>
                <a:off x="2739725" y="3213519"/>
                <a:ext cx="524330" cy="524577"/>
              </a:xfrm>
              <a:custGeom>
                <a:avLst/>
                <a:gdLst>
                  <a:gd name="connsiteX0" fmla="*/ 0 w 524835"/>
                  <a:gd name="connsiteY0" fmla="*/ 0 h 524835"/>
                  <a:gd name="connsiteX1" fmla="*/ 524835 w 524835"/>
                  <a:gd name="connsiteY1" fmla="*/ 0 h 524835"/>
                  <a:gd name="connsiteX2" fmla="*/ 524835 w 524835"/>
                  <a:gd name="connsiteY2" fmla="*/ 524835 h 524835"/>
                  <a:gd name="connsiteX3" fmla="*/ 0 w 524835"/>
                  <a:gd name="connsiteY3" fmla="*/ 524835 h 524835"/>
                  <a:gd name="connsiteX4" fmla="*/ 0 w 52483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5" h="524835">
                    <a:moveTo>
                      <a:pt x="0" y="0"/>
                    </a:moveTo>
                    <a:lnTo>
                      <a:pt x="524835" y="0"/>
                    </a:lnTo>
                    <a:lnTo>
                      <a:pt x="52483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41910" tIns="41910" rIns="41910" bIns="41910" spcCol="1270" anchor="ctr"/>
              <a:lstStyle/>
              <a:p>
                <a:pPr algn="ctr" defTabSz="1466850" eaLnBrk="1" fontAlgn="auto" hangingPunct="1">
                  <a:lnSpc>
                    <a:spcPct val="90000"/>
                  </a:lnSpc>
                  <a:spcAft>
                    <a:spcPct val="35000"/>
                  </a:spcAft>
                  <a:defRPr/>
                </a:pPr>
                <a:endParaRPr lang="nl-BE" sz="3300">
                  <a:solidFill>
                    <a:srgbClr val="B9BAE5">
                      <a:hueOff val="0"/>
                      <a:satOff val="0"/>
                      <a:lumOff val="0"/>
                      <a:alphaOff val="0"/>
                    </a:srgbClr>
                  </a:solidFill>
                </a:endParaRPr>
              </a:p>
            </p:txBody>
          </p:sp>
          <p:sp>
            <p:nvSpPr>
              <p:cNvPr id="19" name="Vrije vorm 31">
                <a:extLst>
                  <a:ext uri="{FF2B5EF4-FFF2-40B4-BE49-F238E27FC236}">
                    <a16:creationId xmlns:a16="http://schemas.microsoft.com/office/drawing/2014/main" id="{50EA8C0E-19B7-42DF-8FAF-ABC3948648B0}"/>
                  </a:ext>
                </a:extLst>
              </p:cNvPr>
              <p:cNvSpPr/>
              <p:nvPr/>
            </p:nvSpPr>
            <p:spPr>
              <a:xfrm>
                <a:off x="5393045" y="4178065"/>
                <a:ext cx="735469" cy="524577"/>
              </a:xfrm>
              <a:custGeom>
                <a:avLst/>
                <a:gdLst>
                  <a:gd name="connsiteX0" fmla="*/ 0 w 735515"/>
                  <a:gd name="connsiteY0" fmla="*/ 0 h 524835"/>
                  <a:gd name="connsiteX1" fmla="*/ 735515 w 735515"/>
                  <a:gd name="connsiteY1" fmla="*/ 0 h 524835"/>
                  <a:gd name="connsiteX2" fmla="*/ 735515 w 735515"/>
                  <a:gd name="connsiteY2" fmla="*/ 524835 h 524835"/>
                  <a:gd name="connsiteX3" fmla="*/ 0 w 735515"/>
                  <a:gd name="connsiteY3" fmla="*/ 524835 h 524835"/>
                  <a:gd name="connsiteX4" fmla="*/ 0 w 735515"/>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15" h="524835">
                    <a:moveTo>
                      <a:pt x="0" y="0"/>
                    </a:moveTo>
                    <a:lnTo>
                      <a:pt x="735515" y="0"/>
                    </a:lnTo>
                    <a:lnTo>
                      <a:pt x="735515"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000" dirty="0">
                    <a:solidFill>
                      <a:srgbClr val="2E2F7C"/>
                    </a:solidFill>
                  </a:rPr>
                  <a:t>Rapport de la </a:t>
                </a:r>
                <a:r>
                  <a:rPr lang="nl-BE" sz="1000" dirty="0" err="1">
                    <a:solidFill>
                      <a:srgbClr val="2E2F7C"/>
                    </a:solidFill>
                  </a:rPr>
                  <a:t>police</a:t>
                </a:r>
                <a:r>
                  <a:rPr lang="nl-BE" sz="1000" dirty="0">
                    <a:solidFill>
                      <a:srgbClr val="2E2F7C"/>
                    </a:solidFill>
                  </a:rPr>
                  <a:t> </a:t>
                </a:r>
                <a:r>
                  <a:rPr lang="nl-BE" sz="1000" dirty="0" err="1">
                    <a:solidFill>
                      <a:srgbClr val="2E2F7C"/>
                    </a:solidFill>
                  </a:rPr>
                  <a:t>locale</a:t>
                </a:r>
                <a:r>
                  <a:rPr lang="nl-BE" sz="1000" dirty="0">
                    <a:solidFill>
                      <a:srgbClr val="2E2F7C"/>
                    </a:solidFill>
                  </a:rPr>
                  <a:t> (enquête de </a:t>
                </a:r>
                <a:r>
                  <a:rPr lang="nl-BE" sz="1000" dirty="0" err="1">
                    <a:solidFill>
                      <a:srgbClr val="2E2F7C"/>
                    </a:solidFill>
                  </a:rPr>
                  <a:t>moralité</a:t>
                </a:r>
                <a:r>
                  <a:rPr lang="nl-BE" sz="1000" dirty="0">
                    <a:solidFill>
                      <a:srgbClr val="2E2F7C"/>
                    </a:solidFill>
                  </a:rPr>
                  <a:t>)</a:t>
                </a:r>
              </a:p>
            </p:txBody>
          </p:sp>
        </p:grpSp>
      </p:grpSp>
      <p:grpSp>
        <p:nvGrpSpPr>
          <p:cNvPr id="30" name="Grouper 15">
            <a:extLst>
              <a:ext uri="{FF2B5EF4-FFF2-40B4-BE49-F238E27FC236}">
                <a16:creationId xmlns:a16="http://schemas.microsoft.com/office/drawing/2014/main" id="{03D398C3-ADB0-4CC2-9562-21BAA9473886}"/>
              </a:ext>
            </a:extLst>
          </p:cNvPr>
          <p:cNvGrpSpPr>
            <a:grpSpLocks/>
          </p:cNvGrpSpPr>
          <p:nvPr/>
        </p:nvGrpSpPr>
        <p:grpSpPr bwMode="auto">
          <a:xfrm>
            <a:off x="7843043" y="5050017"/>
            <a:ext cx="3639755" cy="831027"/>
            <a:chOff x="755576" y="5635848"/>
            <a:chExt cx="4320479" cy="830947"/>
          </a:xfrm>
        </p:grpSpPr>
        <p:grpSp>
          <p:nvGrpSpPr>
            <p:cNvPr id="31" name="Grouper 16">
              <a:extLst>
                <a:ext uri="{FF2B5EF4-FFF2-40B4-BE49-F238E27FC236}">
                  <a16:creationId xmlns:a16="http://schemas.microsoft.com/office/drawing/2014/main" id="{1883C07D-282D-4930-83B8-24889A56A33C}"/>
                </a:ext>
              </a:extLst>
            </p:cNvPr>
            <p:cNvGrpSpPr>
              <a:grpSpLocks/>
            </p:cNvGrpSpPr>
            <p:nvPr/>
          </p:nvGrpSpPr>
          <p:grpSpPr bwMode="auto">
            <a:xfrm>
              <a:off x="755576" y="5635848"/>
              <a:ext cx="2808312" cy="307777"/>
              <a:chOff x="755576" y="5635848"/>
              <a:chExt cx="2808312" cy="307777"/>
            </a:xfrm>
          </p:grpSpPr>
          <p:sp>
            <p:nvSpPr>
              <p:cNvPr id="35" name="PIJL-RECHTS 37">
                <a:extLst>
                  <a:ext uri="{FF2B5EF4-FFF2-40B4-BE49-F238E27FC236}">
                    <a16:creationId xmlns:a16="http://schemas.microsoft.com/office/drawing/2014/main" id="{3D18C20B-A9B5-4586-8757-C1AA9D285187}"/>
                  </a:ext>
                </a:extLst>
              </p:cNvPr>
              <p:cNvSpPr/>
              <p:nvPr/>
            </p:nvSpPr>
            <p:spPr>
              <a:xfrm rot="10800000">
                <a:off x="755576" y="5640610"/>
                <a:ext cx="576188" cy="287311"/>
              </a:xfrm>
              <a:prstGeom prst="rightArrow">
                <a:avLst/>
              </a:prstGeom>
              <a:solidFill>
                <a:srgbClr val="1D0485"/>
              </a:solidFill>
              <a:ln>
                <a:solidFill>
                  <a:srgbClr val="1D048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sz="1800">
                  <a:solidFill>
                    <a:srgbClr val="B9BAE5"/>
                  </a:solidFill>
                </a:endParaRPr>
              </a:p>
            </p:txBody>
          </p:sp>
          <p:sp>
            <p:nvSpPr>
              <p:cNvPr id="36" name="Tekstvak 39">
                <a:extLst>
                  <a:ext uri="{FF2B5EF4-FFF2-40B4-BE49-F238E27FC236}">
                    <a16:creationId xmlns:a16="http://schemas.microsoft.com/office/drawing/2014/main" id="{672B2A91-89B5-4D24-902A-96552AD28C55}"/>
                  </a:ext>
                </a:extLst>
              </p:cNvPr>
              <p:cNvSpPr txBox="1">
                <a:spLocks noChangeArrowheads="1"/>
              </p:cNvSpPr>
              <p:nvPr/>
            </p:nvSpPr>
            <p:spPr bwMode="auto">
              <a:xfrm>
                <a:off x="1335955" y="5635848"/>
                <a:ext cx="22279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nl-BE" altLang="nl-BE" sz="1400" dirty="0" err="1">
                    <a:solidFill>
                      <a:srgbClr val="2E2F7C"/>
                    </a:solidFill>
                    <a:latin typeface="TheSans TT B7 Bold"/>
                  </a:rPr>
                  <a:t>Épreuves</a:t>
                </a:r>
                <a:r>
                  <a:rPr lang="nl-BE" altLang="nl-BE" sz="1400" dirty="0">
                    <a:solidFill>
                      <a:srgbClr val="2E2F7C"/>
                    </a:solidFill>
                    <a:latin typeface="TheSans TT B7 Bold"/>
                  </a:rPr>
                  <a:t> de </a:t>
                </a:r>
                <a:r>
                  <a:rPr lang="nl-BE" altLang="nl-BE" sz="1400" dirty="0" err="1">
                    <a:solidFill>
                      <a:srgbClr val="2E2F7C"/>
                    </a:solidFill>
                    <a:latin typeface="TheSans TT B7 Bold"/>
                  </a:rPr>
                  <a:t>sélection</a:t>
                </a:r>
                <a:endParaRPr lang="nl-BE" altLang="nl-BE" sz="1400" dirty="0">
                  <a:solidFill>
                    <a:srgbClr val="2E2F7C"/>
                  </a:solidFill>
                  <a:latin typeface="TheSans TT B7 Bold"/>
                </a:endParaRPr>
              </a:p>
            </p:txBody>
          </p:sp>
        </p:grpSp>
        <p:grpSp>
          <p:nvGrpSpPr>
            <p:cNvPr id="32" name="Grouper 17">
              <a:extLst>
                <a:ext uri="{FF2B5EF4-FFF2-40B4-BE49-F238E27FC236}">
                  <a16:creationId xmlns:a16="http://schemas.microsoft.com/office/drawing/2014/main" id="{921EFE08-C321-4A1E-AB37-5A2F770A1D27}"/>
                </a:ext>
              </a:extLst>
            </p:cNvPr>
            <p:cNvGrpSpPr>
              <a:grpSpLocks/>
            </p:cNvGrpSpPr>
            <p:nvPr/>
          </p:nvGrpSpPr>
          <p:grpSpPr bwMode="auto">
            <a:xfrm>
              <a:off x="768629" y="5943624"/>
              <a:ext cx="4307426" cy="523171"/>
              <a:chOff x="768629" y="5943624"/>
              <a:chExt cx="4307426" cy="523171"/>
            </a:xfrm>
          </p:grpSpPr>
          <p:sp>
            <p:nvSpPr>
              <p:cNvPr id="33" name="PIJL-RECHTS 38">
                <a:extLst>
                  <a:ext uri="{FF2B5EF4-FFF2-40B4-BE49-F238E27FC236}">
                    <a16:creationId xmlns:a16="http://schemas.microsoft.com/office/drawing/2014/main" id="{77EDBA82-6D75-40BB-9579-C841E07BAA52}"/>
                  </a:ext>
                </a:extLst>
              </p:cNvPr>
              <p:cNvSpPr/>
              <p:nvPr/>
            </p:nvSpPr>
            <p:spPr>
              <a:xfrm rot="10800000">
                <a:off x="768629" y="6000938"/>
                <a:ext cx="576188" cy="236514"/>
              </a:xfrm>
              <a:prstGeom prst="rightArrow">
                <a:avLst/>
              </a:prstGeom>
              <a:solidFill>
                <a:srgbClr val="CD6604"/>
              </a:solidFill>
              <a:ln>
                <a:solidFill>
                  <a:srgbClr val="CD66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BE" sz="1800">
                  <a:solidFill>
                    <a:srgbClr val="B9BAE5"/>
                  </a:solidFill>
                </a:endParaRPr>
              </a:p>
            </p:txBody>
          </p:sp>
          <p:sp>
            <p:nvSpPr>
              <p:cNvPr id="34" name="Tekstvak 40">
                <a:extLst>
                  <a:ext uri="{FF2B5EF4-FFF2-40B4-BE49-F238E27FC236}">
                    <a16:creationId xmlns:a16="http://schemas.microsoft.com/office/drawing/2014/main" id="{59BE8BF9-CAC6-40F8-8608-DFF5B284307F}"/>
                  </a:ext>
                </a:extLst>
              </p:cNvPr>
              <p:cNvSpPr txBox="1">
                <a:spLocks noChangeArrowheads="1"/>
              </p:cNvSpPr>
              <p:nvPr/>
            </p:nvSpPr>
            <p:spPr bwMode="auto">
              <a:xfrm>
                <a:off x="1335956" y="5943624"/>
                <a:ext cx="3740099" cy="523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2800">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nl-BE" altLang="nl-BE" sz="1400" dirty="0" err="1">
                    <a:solidFill>
                      <a:srgbClr val="2E2F7C"/>
                    </a:solidFill>
                    <a:latin typeface="TheSans TT B7 Bold"/>
                  </a:rPr>
                  <a:t>Évaluation</a:t>
                </a:r>
                <a:r>
                  <a:rPr lang="nl-BE" altLang="nl-BE" sz="1400" dirty="0">
                    <a:solidFill>
                      <a:srgbClr val="2E2F7C"/>
                    </a:solidFill>
                    <a:latin typeface="TheSans TT B7 Bold"/>
                  </a:rPr>
                  <a:t> de la conduite </a:t>
                </a:r>
                <a:r>
                  <a:rPr lang="nl-BE" altLang="nl-BE" sz="1400" dirty="0" err="1">
                    <a:solidFill>
                      <a:srgbClr val="2E2F7C"/>
                    </a:solidFill>
                    <a:latin typeface="TheSans TT B7 Bold"/>
                  </a:rPr>
                  <a:t>irréprochable</a:t>
                </a:r>
                <a:r>
                  <a:rPr lang="nl-BE" altLang="nl-BE" sz="1400" dirty="0">
                    <a:solidFill>
                      <a:srgbClr val="2E2F7C"/>
                    </a:solidFill>
                    <a:latin typeface="TheSans TT B7 Bold"/>
                  </a:rPr>
                  <a:t> (</a:t>
                </a:r>
                <a:r>
                  <a:rPr lang="nl-BE" altLang="nl-BE" sz="1400" dirty="0" err="1">
                    <a:solidFill>
                      <a:srgbClr val="2E2F7C"/>
                    </a:solidFill>
                    <a:latin typeface="TheSans TT B7 Bold"/>
                  </a:rPr>
                  <a:t>commission</a:t>
                </a:r>
                <a:r>
                  <a:rPr lang="nl-BE" altLang="nl-BE" sz="1400" dirty="0">
                    <a:solidFill>
                      <a:srgbClr val="2E2F7C"/>
                    </a:solidFill>
                    <a:latin typeface="TheSans TT B7 Bold"/>
                  </a:rPr>
                  <a:t> de </a:t>
                </a:r>
                <a:r>
                  <a:rPr lang="nl-BE" altLang="nl-BE" sz="1400" dirty="0" err="1">
                    <a:solidFill>
                      <a:srgbClr val="2E2F7C"/>
                    </a:solidFill>
                    <a:latin typeface="TheSans TT B7 Bold"/>
                  </a:rPr>
                  <a:t>moralité</a:t>
                </a:r>
                <a:r>
                  <a:rPr lang="nl-BE" altLang="nl-BE" sz="1400" dirty="0">
                    <a:solidFill>
                      <a:srgbClr val="2E2F7C"/>
                    </a:solidFill>
                    <a:latin typeface="TheSans TT B7 Bold"/>
                  </a:rPr>
                  <a:t>)</a:t>
                </a:r>
              </a:p>
            </p:txBody>
          </p:sp>
        </p:grpSp>
      </p:grpSp>
      <p:sp>
        <p:nvSpPr>
          <p:cNvPr id="37" name="Draaiende pijl 20">
            <a:extLst>
              <a:ext uri="{FF2B5EF4-FFF2-40B4-BE49-F238E27FC236}">
                <a16:creationId xmlns:a16="http://schemas.microsoft.com/office/drawing/2014/main" id="{DB155043-F7E4-4EB6-ADA8-EE67D7F4E380}"/>
              </a:ext>
            </a:extLst>
          </p:cNvPr>
          <p:cNvSpPr/>
          <p:nvPr/>
        </p:nvSpPr>
        <p:spPr bwMode="auto">
          <a:xfrm rot="1140851">
            <a:off x="2766897" y="1413482"/>
            <a:ext cx="3016406" cy="3730321"/>
          </a:xfrm>
          <a:prstGeom prst="circularArrow">
            <a:avLst>
              <a:gd name="adj1" fmla="val 2939"/>
              <a:gd name="adj2" fmla="val 478909"/>
              <a:gd name="adj3" fmla="val 21463746"/>
              <a:gd name="adj4" fmla="val 20787258"/>
              <a:gd name="adj5" fmla="val 3566"/>
            </a:avLst>
          </a:prstGeom>
          <a:solidFill>
            <a:srgbClr val="CD6604"/>
          </a:solidFill>
          <a:ln>
            <a:solidFill>
              <a:srgbClr val="CD6604"/>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9" name="Draaiende pijl 26">
            <a:extLst>
              <a:ext uri="{FF2B5EF4-FFF2-40B4-BE49-F238E27FC236}">
                <a16:creationId xmlns:a16="http://schemas.microsoft.com/office/drawing/2014/main" id="{664EBB44-3C5F-4BC3-9BD3-AAEC6EF81D69}"/>
              </a:ext>
            </a:extLst>
          </p:cNvPr>
          <p:cNvSpPr/>
          <p:nvPr/>
        </p:nvSpPr>
        <p:spPr bwMode="auto">
          <a:xfrm rot="19569468">
            <a:off x="2427046" y="1291356"/>
            <a:ext cx="3533738" cy="3730321"/>
          </a:xfrm>
          <a:prstGeom prst="circularArrow">
            <a:avLst>
              <a:gd name="adj1" fmla="val 2939"/>
              <a:gd name="adj2" fmla="val 179860"/>
              <a:gd name="adj3" fmla="val 6948414"/>
              <a:gd name="adj4" fmla="val 6033843"/>
              <a:gd name="adj5" fmla="val 3200"/>
            </a:avLst>
          </a:prstGeom>
          <a:solidFill>
            <a:srgbClr val="CD6604"/>
          </a:solidFill>
          <a:ln>
            <a:solidFill>
              <a:srgbClr val="CD6604"/>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 name="ZoneTexte 2">
            <a:extLst>
              <a:ext uri="{FF2B5EF4-FFF2-40B4-BE49-F238E27FC236}">
                <a16:creationId xmlns:a16="http://schemas.microsoft.com/office/drawing/2014/main" id="{FE46E74D-E63C-493C-9B9A-D6C590B20B8F}"/>
              </a:ext>
            </a:extLst>
          </p:cNvPr>
          <p:cNvSpPr txBox="1"/>
          <p:nvPr/>
        </p:nvSpPr>
        <p:spPr>
          <a:xfrm>
            <a:off x="1020112" y="1294777"/>
            <a:ext cx="2926380" cy="861774"/>
          </a:xfrm>
          <a:prstGeom prst="rect">
            <a:avLst/>
          </a:prstGeom>
          <a:noFill/>
        </p:spPr>
        <p:txBody>
          <a:bodyPr wrap="square" rtlCol="0">
            <a:spAutoFit/>
          </a:bodyPr>
          <a:lstStyle/>
          <a:p>
            <a:r>
              <a:rPr lang="fr-FR" sz="1600" dirty="0">
                <a:solidFill>
                  <a:srgbClr val="2E2F7C"/>
                </a:solidFill>
                <a:latin typeface="TheSans TT B7 Bold"/>
              </a:rPr>
              <a:t>Prise de</a:t>
            </a:r>
            <a:r>
              <a:rPr lang="fr-FR" dirty="0"/>
              <a:t> </a:t>
            </a:r>
            <a:r>
              <a:rPr lang="fr-FR" sz="1600" dirty="0">
                <a:solidFill>
                  <a:srgbClr val="2E2F7C"/>
                </a:solidFill>
                <a:latin typeface="TheSans TT B7 Bold"/>
              </a:rPr>
              <a:t>décision finale tant pour la personnalité que la moralité =&gt; réserve de recrutement</a:t>
            </a:r>
            <a:endParaRPr lang="fr-BE" sz="1600" dirty="0">
              <a:solidFill>
                <a:srgbClr val="2E2F7C"/>
              </a:solidFill>
              <a:latin typeface="TheSans TT B7 Bold"/>
            </a:endParaRPr>
          </a:p>
        </p:txBody>
      </p:sp>
      <p:sp>
        <p:nvSpPr>
          <p:cNvPr id="40" name="Draaiende pijl 26">
            <a:extLst>
              <a:ext uri="{FF2B5EF4-FFF2-40B4-BE49-F238E27FC236}">
                <a16:creationId xmlns:a16="http://schemas.microsoft.com/office/drawing/2014/main" id="{B599AAB4-D407-46C4-AEEA-69FA417DF655}"/>
              </a:ext>
            </a:extLst>
          </p:cNvPr>
          <p:cNvSpPr/>
          <p:nvPr/>
        </p:nvSpPr>
        <p:spPr bwMode="auto">
          <a:xfrm rot="4335430">
            <a:off x="1699363" y="1537237"/>
            <a:ext cx="3533738" cy="3364762"/>
          </a:xfrm>
          <a:prstGeom prst="circularArrow">
            <a:avLst>
              <a:gd name="adj1" fmla="val 2939"/>
              <a:gd name="adj2" fmla="val 1124036"/>
              <a:gd name="adj3" fmla="val 6948414"/>
              <a:gd name="adj4" fmla="val 1397276"/>
              <a:gd name="adj5" fmla="val 3200"/>
            </a:avLst>
          </a:prstGeom>
          <a:solidFill>
            <a:srgbClr val="CD6604"/>
          </a:solidFill>
          <a:ln>
            <a:solidFill>
              <a:srgbClr val="CD6604"/>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42" name="Draaiende pijl 20">
            <a:extLst>
              <a:ext uri="{FF2B5EF4-FFF2-40B4-BE49-F238E27FC236}">
                <a16:creationId xmlns:a16="http://schemas.microsoft.com/office/drawing/2014/main" id="{98E416C0-76DA-46DE-9217-BD0BDA8EA13D}"/>
              </a:ext>
            </a:extLst>
          </p:cNvPr>
          <p:cNvSpPr/>
          <p:nvPr/>
        </p:nvSpPr>
        <p:spPr bwMode="auto">
          <a:xfrm rot="21345627">
            <a:off x="2811210" y="905774"/>
            <a:ext cx="3016406" cy="3730321"/>
          </a:xfrm>
          <a:prstGeom prst="circularArrow">
            <a:avLst>
              <a:gd name="adj1" fmla="val 2939"/>
              <a:gd name="adj2" fmla="val 478909"/>
              <a:gd name="adj3" fmla="val 21463746"/>
              <a:gd name="adj4" fmla="val 20787258"/>
              <a:gd name="adj5" fmla="val 3566"/>
            </a:avLst>
          </a:prstGeom>
          <a:solidFill>
            <a:srgbClr val="CD6604"/>
          </a:solidFill>
          <a:ln>
            <a:solidFill>
              <a:srgbClr val="CD6604"/>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44" name="Vrije vorm 19">
            <a:extLst>
              <a:ext uri="{FF2B5EF4-FFF2-40B4-BE49-F238E27FC236}">
                <a16:creationId xmlns:a16="http://schemas.microsoft.com/office/drawing/2014/main" id="{96E2D1F5-2522-4946-8E8B-D387E62F2F6B}"/>
              </a:ext>
            </a:extLst>
          </p:cNvPr>
          <p:cNvSpPr/>
          <p:nvPr/>
        </p:nvSpPr>
        <p:spPr bwMode="auto">
          <a:xfrm>
            <a:off x="4883144" y="2772824"/>
            <a:ext cx="1209093" cy="630025"/>
          </a:xfrm>
          <a:custGeom>
            <a:avLst/>
            <a:gdLst>
              <a:gd name="connsiteX0" fmla="*/ 0 w 735509"/>
              <a:gd name="connsiteY0" fmla="*/ 0 h 524835"/>
              <a:gd name="connsiteX1" fmla="*/ 735509 w 735509"/>
              <a:gd name="connsiteY1" fmla="*/ 0 h 524835"/>
              <a:gd name="connsiteX2" fmla="*/ 735509 w 735509"/>
              <a:gd name="connsiteY2" fmla="*/ 524835 h 524835"/>
              <a:gd name="connsiteX3" fmla="*/ 0 w 735509"/>
              <a:gd name="connsiteY3" fmla="*/ 524835 h 524835"/>
              <a:gd name="connsiteX4" fmla="*/ 0 w 735509"/>
              <a:gd name="connsiteY4" fmla="*/ 0 h 52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09" h="524835">
                <a:moveTo>
                  <a:pt x="0" y="0"/>
                </a:moveTo>
                <a:lnTo>
                  <a:pt x="735509" y="0"/>
                </a:lnTo>
                <a:lnTo>
                  <a:pt x="735509" y="524835"/>
                </a:lnTo>
                <a:lnTo>
                  <a:pt x="0" y="52483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lIns="12700" tIns="12700" rIns="12700" bIns="12700" spcCol="1270" anchor="ctr"/>
          <a:lstStyle/>
          <a:p>
            <a:pPr algn="ctr" defTabSz="444500" eaLnBrk="1" fontAlgn="auto" hangingPunct="1">
              <a:lnSpc>
                <a:spcPct val="90000"/>
              </a:lnSpc>
              <a:spcAft>
                <a:spcPct val="35000"/>
              </a:spcAft>
              <a:defRPr/>
            </a:pPr>
            <a:r>
              <a:rPr lang="nl-BE" sz="1000" dirty="0" err="1">
                <a:solidFill>
                  <a:srgbClr val="2E2F7C"/>
                </a:solidFill>
              </a:rPr>
              <a:t>Consultation</a:t>
            </a:r>
            <a:r>
              <a:rPr lang="nl-BE" sz="1000" dirty="0">
                <a:solidFill>
                  <a:srgbClr val="2E2F7C"/>
                </a:solidFill>
              </a:rPr>
              <a:t> de la </a:t>
            </a:r>
            <a:r>
              <a:rPr lang="nl-BE" sz="1000" dirty="0" err="1">
                <a:solidFill>
                  <a:srgbClr val="2E2F7C"/>
                </a:solidFill>
              </a:rPr>
              <a:t>banque</a:t>
            </a:r>
            <a:r>
              <a:rPr lang="nl-BE" sz="1000" dirty="0">
                <a:solidFill>
                  <a:srgbClr val="2E2F7C"/>
                </a:solidFill>
              </a:rPr>
              <a:t> de </a:t>
            </a:r>
            <a:r>
              <a:rPr lang="nl-BE" sz="1000" dirty="0" err="1">
                <a:solidFill>
                  <a:srgbClr val="2E2F7C"/>
                </a:solidFill>
              </a:rPr>
              <a:t>données</a:t>
            </a:r>
            <a:endParaRPr lang="nl-BE" sz="1000" dirty="0">
              <a:solidFill>
                <a:srgbClr val="2E2F7C"/>
              </a:solidFill>
            </a:endParaRPr>
          </a:p>
        </p:txBody>
      </p:sp>
      <p:sp>
        <p:nvSpPr>
          <p:cNvPr id="41" name="Oval 37">
            <a:extLst>
              <a:ext uri="{FF2B5EF4-FFF2-40B4-BE49-F238E27FC236}">
                <a16:creationId xmlns:a16="http://schemas.microsoft.com/office/drawing/2014/main" id="{10387372-7F18-4399-B711-AF279DD6F08D}"/>
              </a:ext>
            </a:extLst>
          </p:cNvPr>
          <p:cNvSpPr/>
          <p:nvPr/>
        </p:nvSpPr>
        <p:spPr>
          <a:xfrm>
            <a:off x="6165932" y="3566240"/>
            <a:ext cx="2071318" cy="487321"/>
          </a:xfrm>
          <a:prstGeom prst="ellipse">
            <a:avLst/>
          </a:prstGeom>
          <a:noFill/>
          <a:ln w="19050">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141582854"/>
      </p:ext>
    </p:extLst>
  </p:cSld>
  <p:clrMapOvr>
    <a:masterClrMapping/>
  </p:clrMapOvr>
</p:sld>
</file>

<file path=ppt/theme/theme1.xml><?xml version="1.0" encoding="utf-8"?>
<a:theme xmlns:a="http://schemas.openxmlformats.org/drawingml/2006/main" name="Jobpol_PPT_int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AAB593EA959E144B8F77BADFDB70E6C" ma:contentTypeVersion="5" ma:contentTypeDescription="Crée un document." ma:contentTypeScope="" ma:versionID="775d682bc854255caba6e66d36887197">
  <xsd:schema xmlns:xsd="http://www.w3.org/2001/XMLSchema" xmlns:xs="http://www.w3.org/2001/XMLSchema" xmlns:p="http://schemas.microsoft.com/office/2006/metadata/properties" xmlns:ns2="47952e0e-96f0-43a8-a1cb-923b89d235e8" targetNamespace="http://schemas.microsoft.com/office/2006/metadata/properties" ma:root="true" ma:fieldsID="1526578068d6f59a8d9002c1140117d2" ns2:_="">
    <xsd:import namespace="47952e0e-96f0-43a8-a1cb-923b89d235e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952e0e-96f0-43a8-a1cb-923b89d235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EFC387-156C-46FD-8FF7-9A2B2C7AE14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E9020B7-AEC9-44F4-80EF-984ED2F0D3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952e0e-96f0-43a8-a1cb-923b89d235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32FF36-0D95-4111-8CA9-65F7F52611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2814</Words>
  <Application>Microsoft Office PowerPoint</Application>
  <PresentationFormat>Widescreen</PresentationFormat>
  <Paragraphs>419</Paragraphs>
  <Slides>36</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TheSans TT B3 Light</vt:lpstr>
      <vt:lpstr>TheSans TT B7 Bold</vt:lpstr>
      <vt:lpstr>Times New Roman</vt:lpstr>
      <vt:lpstr>Wingdings</vt:lpstr>
      <vt:lpstr>Jobpol_PPT_int_fr</vt:lpstr>
      <vt:lpstr>Session d’information 2023 Inspecteur principal avec spécialité particulière   </vt:lpstr>
      <vt:lpstr>Les différents cadres au sein de l’organisation</vt:lpstr>
      <vt:lpstr>Parcours de sélection candidat-inspecteur principal spécialisé</vt:lpstr>
      <vt:lpstr>PowerPoint Presentation</vt:lpstr>
      <vt:lpstr>Parcours de sélection candidat-inspecteur principal spécialisé</vt:lpstr>
      <vt:lpstr>Epreuve d’aptitudes cognitives</vt:lpstr>
      <vt:lpstr>Seuil de réussite : t-score ≥ 40 pour chaque sous-épreuve </vt:lpstr>
      <vt:lpstr>Epreuve d’aptitudes cognitives</vt:lpstr>
      <vt:lpstr>Parcours de sélection candidat-inspecteur principal spécialisé</vt:lpstr>
      <vt:lpstr>Parcours fonctionnel</vt:lpstr>
      <vt:lpstr>PowerPoint Presentation</vt:lpstr>
      <vt:lpstr>Parcours de sélection candidat-inspecteur principal spécialisé</vt:lpstr>
      <vt:lpstr>Évaluation des connaissances professionnelles</vt:lpstr>
      <vt:lpstr>Parcours de sélection candidat-inspecteur principal spécialisé</vt:lpstr>
      <vt:lpstr>Enquête de milieu et d’antécédents</vt:lpstr>
      <vt:lpstr>Parcours de sélection candidat-inspecteur principal spécialisé</vt:lpstr>
      <vt:lpstr>Épreuve de personnalité   </vt:lpstr>
      <vt:lpstr>PowerPoint Presentation</vt:lpstr>
      <vt:lpstr>PowerPoint Presentation</vt:lpstr>
      <vt:lpstr>Profil de compétences</vt:lpstr>
      <vt:lpstr>Profil de compétences</vt:lpstr>
      <vt:lpstr>Profil de compétences</vt:lpstr>
      <vt:lpstr>Cotation</vt:lpstr>
      <vt:lpstr>PowerPoint Presentation</vt:lpstr>
      <vt:lpstr>Parcours de sélection candidat-inspecteur principal spécialisé</vt:lpstr>
      <vt:lpstr>Épreuve d’aptitude médicale</vt:lpstr>
      <vt:lpstr>Parcours de sélection candidat-inspecteur principal spécialisé</vt:lpstr>
      <vt:lpstr>Commission de délibération : décision sur la personnalite</vt:lpstr>
      <vt:lpstr>PowerPoint Presentation</vt:lpstr>
      <vt:lpstr>Commission de moralite : décision sur la moralité</vt:lpstr>
      <vt:lpstr>PowerPoint Presentation</vt:lpstr>
      <vt:lpstr>Réserve de recrutement</vt:lpstr>
      <vt:lpstr>Comment se préparer ?</vt:lpstr>
      <vt:lpstr>Conseils</vt:lpstr>
      <vt:lpstr>Si vous avez une question d’ordre administratif</vt:lpstr>
      <vt:lpstr>Merci de votre attention.  Bonne préparation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d’informations 2020 Inspecteur principal avec spécialité particulière</dc:title>
  <dc:creator>Annoye Valerie (DRP)</dc:creator>
  <cp:lastModifiedBy>Marin Eugenia (DRP)</cp:lastModifiedBy>
  <cp:revision>124</cp:revision>
  <dcterms:created xsi:type="dcterms:W3CDTF">2020-02-18T13:48:01Z</dcterms:created>
  <dcterms:modified xsi:type="dcterms:W3CDTF">2023-09-06T08:35:30Z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0x0101006AAB593EA959E144B8F77BADFDB70E6C</vt:lpwstr>
  </property>
</Properties>
</file>